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29" r:id="rId2"/>
  </p:sldMasterIdLst>
  <p:notesMasterIdLst>
    <p:notesMasterId r:id="rId50"/>
  </p:notesMasterIdLst>
  <p:sldIdLst>
    <p:sldId id="330" r:id="rId3"/>
    <p:sldId id="626" r:id="rId4"/>
    <p:sldId id="648" r:id="rId5"/>
    <p:sldId id="646" r:id="rId6"/>
    <p:sldId id="683" r:id="rId7"/>
    <p:sldId id="652" r:id="rId8"/>
    <p:sldId id="649" r:id="rId9"/>
    <p:sldId id="698" r:id="rId10"/>
    <p:sldId id="699" r:id="rId11"/>
    <p:sldId id="700" r:id="rId12"/>
    <p:sldId id="701" r:id="rId13"/>
    <p:sldId id="702" r:id="rId14"/>
    <p:sldId id="645" r:id="rId15"/>
    <p:sldId id="703" r:id="rId16"/>
    <p:sldId id="704" r:id="rId17"/>
    <p:sldId id="713" r:id="rId18"/>
    <p:sldId id="578" r:id="rId19"/>
    <p:sldId id="671" r:id="rId20"/>
    <p:sldId id="684" r:id="rId21"/>
    <p:sldId id="661" r:id="rId22"/>
    <p:sldId id="651" r:id="rId23"/>
    <p:sldId id="591" r:id="rId24"/>
    <p:sldId id="658" r:id="rId25"/>
    <p:sldId id="689" r:id="rId26"/>
    <p:sldId id="650" r:id="rId27"/>
    <p:sldId id="697" r:id="rId28"/>
    <p:sldId id="724" r:id="rId29"/>
    <p:sldId id="654" r:id="rId30"/>
    <p:sldId id="717" r:id="rId31"/>
    <p:sldId id="667" r:id="rId32"/>
    <p:sldId id="676" r:id="rId33"/>
    <p:sldId id="685" r:id="rId34"/>
    <p:sldId id="682" r:id="rId35"/>
    <p:sldId id="695" r:id="rId36"/>
    <p:sldId id="670" r:id="rId37"/>
    <p:sldId id="694" r:id="rId38"/>
    <p:sldId id="669" r:id="rId39"/>
    <p:sldId id="696" r:id="rId40"/>
    <p:sldId id="723" r:id="rId41"/>
    <p:sldId id="665" r:id="rId42"/>
    <p:sldId id="716" r:id="rId43"/>
    <p:sldId id="709" r:id="rId44"/>
    <p:sldId id="718" r:id="rId45"/>
    <p:sldId id="719" r:id="rId46"/>
    <p:sldId id="656" r:id="rId47"/>
    <p:sldId id="714" r:id="rId48"/>
    <p:sldId id="659"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 Dumontier" initials="MD" lastIdx="1" clrIdx="0">
    <p:extLst>
      <p:ext uri="{19B8F6BF-5375-455C-9EA6-DF929625EA0E}">
        <p15:presenceInfo xmlns:p15="http://schemas.microsoft.com/office/powerpoint/2012/main" userId="Michel Dumonti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3B"/>
    <a:srgbClr val="007635"/>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54" autoAdjust="0"/>
    <p:restoredTop sz="96443" autoAdjust="0"/>
  </p:normalViewPr>
  <p:slideViewPr>
    <p:cSldViewPr>
      <p:cViewPr varScale="1">
        <p:scale>
          <a:sx n="90" d="100"/>
          <a:sy n="90" d="100"/>
        </p:scale>
        <p:origin x="1080" y="52"/>
      </p:cViewPr>
      <p:guideLst>
        <p:guide orient="horz" pos="2160"/>
        <p:guide pos="2880"/>
      </p:guideLst>
    </p:cSldViewPr>
  </p:slideViewPr>
  <p:outlineViewPr>
    <p:cViewPr>
      <p:scale>
        <a:sx n="33" d="100"/>
        <a:sy n="33" d="100"/>
      </p:scale>
      <p:origin x="0" y="24600"/>
    </p:cViewPr>
  </p:outlineViewPr>
  <p:notesTextViewPr>
    <p:cViewPr>
      <p:scale>
        <a:sx n="100" d="100"/>
        <a:sy n="100" d="100"/>
      </p:scale>
      <p:origin x="0" y="0"/>
    </p:cViewPr>
  </p:notesTextViewPr>
  <p:sorterViewPr>
    <p:cViewPr>
      <p:scale>
        <a:sx n="130" d="100"/>
        <a:sy n="130" d="100"/>
      </p:scale>
      <p:origin x="0" y="207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5D92F68-940C-4F4C-8B77-6B9523746F8E}" type="datetimeFigureOut">
              <a:rPr lang="en-US" smtClean="0"/>
              <a:pPr/>
              <a:t>26-Sep-18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972F46-1E99-4305-9C22-ECE215020D87}" type="slidenum">
              <a:rPr lang="en-US" smtClean="0"/>
              <a:pPr/>
              <a:t>‹#›</a:t>
            </a:fld>
            <a:endParaRPr lang="en-US"/>
          </a:p>
        </p:txBody>
      </p:sp>
    </p:spTree>
    <p:extLst>
      <p:ext uri="{BB962C8B-B14F-4D97-AF65-F5344CB8AC3E}">
        <p14:creationId xmlns:p14="http://schemas.microsoft.com/office/powerpoint/2010/main" val="883816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oo.gl/Strju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oo.gl/Strjua"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sz="1200" dirty="0"/>
          </a:p>
        </p:txBody>
      </p:sp>
      <p:sp>
        <p:nvSpPr>
          <p:cNvPr id="4" name="Slide Number Placeholder 3"/>
          <p:cNvSpPr>
            <a:spLocks noGrp="1"/>
          </p:cNvSpPr>
          <p:nvPr>
            <p:ph type="sldNum" sz="quarter" idx="10"/>
          </p:nvPr>
        </p:nvSpPr>
        <p:spPr/>
        <p:txBody>
          <a:bodyPr/>
          <a:lstStyle/>
          <a:p>
            <a:fld id="{51D1B967-6969-46C0-A4FB-0036CC0E46E5}" type="slidenum">
              <a:rPr lang="en-CA" smtClean="0"/>
              <a:pPr/>
              <a:t>1</a:t>
            </a:fld>
            <a:endParaRPr lang="en-CA" dirty="0"/>
          </a:p>
        </p:txBody>
      </p:sp>
    </p:spTree>
    <p:extLst>
      <p:ext uri="{BB962C8B-B14F-4D97-AF65-F5344CB8AC3E}">
        <p14:creationId xmlns:p14="http://schemas.microsoft.com/office/powerpoint/2010/main" val="54985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972F46-1E99-4305-9C22-ECE215020D87}" type="slidenum">
              <a:rPr lang="en-US" smtClean="0"/>
              <a:pPr/>
              <a:t>30</a:t>
            </a:fld>
            <a:endParaRPr lang="en-US"/>
          </a:p>
        </p:txBody>
      </p:sp>
    </p:spTree>
    <p:extLst>
      <p:ext uri="{BB962C8B-B14F-4D97-AF65-F5344CB8AC3E}">
        <p14:creationId xmlns:p14="http://schemas.microsoft.com/office/powerpoint/2010/main" val="3693144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972F46-1E99-4305-9C22-ECE215020D87}" type="slidenum">
              <a:rPr lang="en-US" smtClean="0"/>
              <a:pPr/>
              <a:t>46</a:t>
            </a:fld>
            <a:endParaRPr lang="en-US"/>
          </a:p>
        </p:txBody>
      </p:sp>
    </p:spTree>
    <p:extLst>
      <p:ext uri="{BB962C8B-B14F-4D97-AF65-F5344CB8AC3E}">
        <p14:creationId xmlns:p14="http://schemas.microsoft.com/office/powerpoint/2010/main" val="957794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p:cNvSpPr>
            <a:spLocks noGrp="1" noRot="1" noChangeAspect="1" noTextEdit="1"/>
          </p:cNvSpPr>
          <p:nvPr>
            <p:ph type="sldImg"/>
          </p:nvPr>
        </p:nvSpPr>
        <p:spPr>
          <a:ln/>
        </p:spPr>
      </p:sp>
      <p:sp>
        <p:nvSpPr>
          <p:cNvPr id="215043" name="Notes Placeholder 2"/>
          <p:cNvSpPr>
            <a:spLocks noGrp="1"/>
          </p:cNvSpPr>
          <p:nvPr>
            <p:ph type="body" idx="1"/>
          </p:nvPr>
        </p:nvSpPr>
        <p:spPr>
          <a:noFill/>
          <a:ln/>
        </p:spPr>
        <p:txBody>
          <a:bodyPr/>
          <a:lstStyle/>
          <a:p>
            <a:endParaRPr lang="en-CA" dirty="0">
              <a:latin typeface="Arial" pitchFamily="34" charset="0"/>
            </a:endParaRPr>
          </a:p>
        </p:txBody>
      </p:sp>
      <p:sp>
        <p:nvSpPr>
          <p:cNvPr id="215044" name="Slide Number Placeholder 3"/>
          <p:cNvSpPr>
            <a:spLocks noGrp="1"/>
          </p:cNvSpPr>
          <p:nvPr>
            <p:ph type="sldNum" sz="quarter" idx="5"/>
          </p:nvPr>
        </p:nvSpPr>
        <p:spPr>
          <a:noFill/>
        </p:spPr>
        <p:txBody>
          <a:bodyPr/>
          <a:lstStyle/>
          <a:p>
            <a:fld id="{CADED189-7448-4A87-B81D-206F03306434}" type="slidenum">
              <a:rPr lang="en-CA" smtClean="0">
                <a:latin typeface="Arial" pitchFamily="34" charset="0"/>
              </a:rPr>
              <a:pPr/>
              <a:t>47</a:t>
            </a:fld>
            <a:endParaRPr lang="en-CA">
              <a:latin typeface="Arial" pitchFamily="34" charset="0"/>
            </a:endParaRPr>
          </a:p>
        </p:txBody>
      </p:sp>
    </p:spTree>
    <p:extLst>
      <p:ext uri="{BB962C8B-B14F-4D97-AF65-F5344CB8AC3E}">
        <p14:creationId xmlns:p14="http://schemas.microsoft.com/office/powerpoint/2010/main" val="146953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F972F46-1E99-4305-9C22-ECE215020D87}" type="slidenum">
              <a:rPr lang="en-US" smtClean="0"/>
              <a:pPr/>
              <a:t>2</a:t>
            </a:fld>
            <a:endParaRPr lang="en-US"/>
          </a:p>
        </p:txBody>
      </p:sp>
    </p:spTree>
    <p:extLst>
      <p:ext uri="{BB962C8B-B14F-4D97-AF65-F5344CB8AC3E}">
        <p14:creationId xmlns:p14="http://schemas.microsoft.com/office/powerpoint/2010/main" val="2356874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Abstract</a:t>
            </a:r>
          </a:p>
          <a:p>
            <a:r>
              <a:rPr lang="en-US" sz="1200" b="0" i="0" kern="1200" dirty="0">
                <a:solidFill>
                  <a:schemeClr val="tx1"/>
                </a:solidFill>
                <a:effectLst/>
                <a:latin typeface="+mn-lt"/>
                <a:ea typeface="+mn-ea"/>
                <a:cs typeface="+mn-cs"/>
              </a:rPr>
              <a:t>Using meta-analysis of eight independent transplant datasets (236 graft biopsy samples) from four organs, we identified a common rejection module (CRM) consisting of 11 genes that were significantly overexpressed in acute rejection (AR) across all transplanted organs. The CRM genes could diagnose AR with high specificity and sensitivity in three additional independent cohorts (794 samples). In another two independent cohorts (151 renal transplant biopsies), the CRM genes correlated with the extent of graft injury and predicted future injury to a graft using protocol biopsies. Inferred drug mechanisms from the literature suggested that two FDA-approved drugs (atorvastatin and </a:t>
            </a:r>
            <a:r>
              <a:rPr lang="en-US" sz="1200" b="0" i="0" kern="1200" dirty="0" err="1">
                <a:solidFill>
                  <a:schemeClr val="tx1"/>
                </a:solidFill>
                <a:effectLst/>
                <a:latin typeface="+mn-lt"/>
                <a:ea typeface="+mn-ea"/>
                <a:cs typeface="+mn-cs"/>
              </a:rPr>
              <a:t>dasatinib</a:t>
            </a:r>
            <a:r>
              <a:rPr lang="en-US" sz="1200" b="0" i="0" kern="1200" dirty="0">
                <a:solidFill>
                  <a:schemeClr val="tx1"/>
                </a:solidFill>
                <a:effectLst/>
                <a:latin typeface="+mn-lt"/>
                <a:ea typeface="+mn-ea"/>
                <a:cs typeface="+mn-cs"/>
              </a:rPr>
              <a:t>), approved for </a:t>
            </a:r>
            <a:r>
              <a:rPr lang="en-US" sz="1200" b="0" i="0" kern="1200" dirty="0" err="1">
                <a:solidFill>
                  <a:schemeClr val="tx1"/>
                </a:solidFill>
                <a:effectLst/>
                <a:latin typeface="+mn-lt"/>
                <a:ea typeface="+mn-ea"/>
                <a:cs typeface="+mn-cs"/>
              </a:rPr>
              <a:t>nontransplant</a:t>
            </a:r>
            <a:r>
              <a:rPr lang="en-US" sz="1200" b="0" i="0" kern="1200" dirty="0">
                <a:solidFill>
                  <a:schemeClr val="tx1"/>
                </a:solidFill>
                <a:effectLst/>
                <a:latin typeface="+mn-lt"/>
                <a:ea typeface="+mn-ea"/>
                <a:cs typeface="+mn-cs"/>
              </a:rPr>
              <a:t> indications, could regulate specific CRM genes and reduce the number of graft-infiltrating cells during AR. We treated mice with HLA-mismatched mouse cardiac transplant with atorvastatin and </a:t>
            </a:r>
            <a:r>
              <a:rPr lang="en-US" sz="1200" b="0" i="0" kern="1200" dirty="0" err="1">
                <a:solidFill>
                  <a:schemeClr val="tx1"/>
                </a:solidFill>
                <a:effectLst/>
                <a:latin typeface="+mn-lt"/>
                <a:ea typeface="+mn-ea"/>
                <a:cs typeface="+mn-cs"/>
              </a:rPr>
              <a:t>dasatinib</a:t>
            </a:r>
            <a:r>
              <a:rPr lang="en-US" sz="1200" b="0" i="0" kern="1200" dirty="0">
                <a:solidFill>
                  <a:schemeClr val="tx1"/>
                </a:solidFill>
                <a:effectLst/>
                <a:latin typeface="+mn-lt"/>
                <a:ea typeface="+mn-ea"/>
                <a:cs typeface="+mn-cs"/>
              </a:rPr>
              <a:t> and showed reduction of the CRM genes, significant reduction of graft-infiltrating cells, and extended graft survival. We further validated the beneficial effect of atorvastatin on graft survival by retrospective analysis of electronic medical records of a single-center cohort of 2,515 renal transplant patients followed for up to 22 yr. In conclusion, we identified a CRM in transplantation that provides new opportunities for diagnosis, drug repositioning, and rational drug design.</a:t>
            </a:r>
          </a:p>
          <a:p>
            <a:endParaRPr lang="en-US" dirty="0"/>
          </a:p>
        </p:txBody>
      </p:sp>
      <p:sp>
        <p:nvSpPr>
          <p:cNvPr id="4" name="Slide Number Placeholder 3"/>
          <p:cNvSpPr>
            <a:spLocks noGrp="1"/>
          </p:cNvSpPr>
          <p:nvPr>
            <p:ph type="sldNum" sz="quarter" idx="10"/>
          </p:nvPr>
        </p:nvSpPr>
        <p:spPr/>
        <p:txBody>
          <a:bodyPr/>
          <a:lstStyle/>
          <a:p>
            <a:pPr>
              <a:defRPr/>
            </a:pPr>
            <a:fld id="{48F285BA-BB25-4F4E-BEEE-77245521205C}" type="slidenum">
              <a:rPr lang="en-US" smtClean="0"/>
              <a:pPr>
                <a:defRPr/>
              </a:pPr>
              <a:t>3</a:t>
            </a:fld>
            <a:endParaRPr lang="en-US"/>
          </a:p>
        </p:txBody>
      </p:sp>
    </p:spTree>
    <p:extLst>
      <p:ext uri="{BB962C8B-B14F-4D97-AF65-F5344CB8AC3E}">
        <p14:creationId xmlns:p14="http://schemas.microsoft.com/office/powerpoint/2010/main" val="2042557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F972F46-1E99-4305-9C22-ECE215020D87}" type="slidenum">
              <a:rPr lang="en-US" smtClean="0"/>
              <a:pPr/>
              <a:t>4</a:t>
            </a:fld>
            <a:endParaRPr lang="en-US"/>
          </a:p>
        </p:txBody>
      </p:sp>
    </p:spTree>
    <p:extLst>
      <p:ext uri="{BB962C8B-B14F-4D97-AF65-F5344CB8AC3E}">
        <p14:creationId xmlns:p14="http://schemas.microsoft.com/office/powerpoint/2010/main" val="257606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F972F46-1E99-4305-9C22-ECE215020D87}" type="slidenum">
              <a:rPr lang="en-US" smtClean="0"/>
              <a:pPr/>
              <a:t>7</a:t>
            </a:fld>
            <a:endParaRPr lang="en-US"/>
          </a:p>
        </p:txBody>
      </p:sp>
    </p:spTree>
    <p:extLst>
      <p:ext uri="{BB962C8B-B14F-4D97-AF65-F5344CB8AC3E}">
        <p14:creationId xmlns:p14="http://schemas.microsoft.com/office/powerpoint/2010/main" val="202071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F972F46-1E99-4305-9C22-ECE215020D87}" type="slidenum">
              <a:rPr lang="en-US" smtClean="0"/>
              <a:pPr/>
              <a:t>9</a:t>
            </a:fld>
            <a:endParaRPr lang="en-US"/>
          </a:p>
        </p:txBody>
      </p:sp>
    </p:spTree>
    <p:extLst>
      <p:ext uri="{BB962C8B-B14F-4D97-AF65-F5344CB8AC3E}">
        <p14:creationId xmlns:p14="http://schemas.microsoft.com/office/powerpoint/2010/main" val="2975418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9E8B17-6695-4AD2-A9ED-792DFBDFF801}" type="slidenum">
              <a:rPr kumimoji="0" lang="en-CA"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2166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G20: http://europa.eu/rapid/press-release_STATEMENT-16-2967_en.htm </a:t>
            </a:r>
          </a:p>
          <a:p>
            <a:r>
              <a:rPr lang="en-CA" dirty="0"/>
              <a:t>EOSC:  https://ec.europa.eu/research/openscience/pdf/realising_the_european_open_science_cloud_2016.pdf</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H2020: </a:t>
            </a:r>
            <a:r>
              <a:rPr lang="en-CA" dirty="0">
                <a:solidFill>
                  <a:srgbClr val="444444"/>
                </a:solidFill>
                <a:latin typeface="Roboto"/>
                <a:hlinkClick r:id="rId3"/>
              </a:rPr>
              <a:t>https://goo.gl/Strjua</a:t>
            </a:r>
            <a:r>
              <a:rPr lang="en-CA" dirty="0">
                <a:solidFill>
                  <a:srgbClr val="444444"/>
                </a:solidFill>
                <a:latin typeface="Roboto"/>
              </a:rPr>
              <a:t> </a:t>
            </a:r>
            <a:endParaRPr lang="en-CA" dirty="0"/>
          </a:p>
          <a:p>
            <a:endParaRPr lang="en-CA" dirty="0"/>
          </a:p>
        </p:txBody>
      </p:sp>
      <p:sp>
        <p:nvSpPr>
          <p:cNvPr id="4" name="Slide Number Placeholder 3"/>
          <p:cNvSpPr>
            <a:spLocks noGrp="1"/>
          </p:cNvSpPr>
          <p:nvPr>
            <p:ph type="sldNum" sz="quarter" idx="10"/>
          </p:nvPr>
        </p:nvSpPr>
        <p:spPr/>
        <p:txBody>
          <a:bodyPr/>
          <a:lstStyle/>
          <a:p>
            <a:fld id="{2F972F46-1E99-4305-9C22-ECE215020D87}" type="slidenum">
              <a:rPr lang="en-US" smtClean="0"/>
              <a:pPr/>
              <a:t>13</a:t>
            </a:fld>
            <a:endParaRPr lang="en-US"/>
          </a:p>
        </p:txBody>
      </p:sp>
    </p:spTree>
    <p:extLst>
      <p:ext uri="{BB962C8B-B14F-4D97-AF65-F5344CB8AC3E}">
        <p14:creationId xmlns:p14="http://schemas.microsoft.com/office/powerpoint/2010/main" val="2994094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G20: http://europa.eu/rapid/press-release_STATEMENT-16-2967_en.htm </a:t>
            </a:r>
          </a:p>
          <a:p>
            <a:r>
              <a:rPr lang="en-CA" dirty="0"/>
              <a:t>EOSC:  https://ec.europa.eu/research/openscience/pdf/realising_the_european_open_science_cloud_2016.pdf</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H2020: </a:t>
            </a:r>
            <a:r>
              <a:rPr lang="en-CA" dirty="0">
                <a:solidFill>
                  <a:srgbClr val="444444"/>
                </a:solidFill>
                <a:latin typeface="Roboto"/>
                <a:hlinkClick r:id="rId3"/>
              </a:rPr>
              <a:t>https://goo.gl/Strjua</a:t>
            </a:r>
            <a:r>
              <a:rPr lang="en-CA" dirty="0">
                <a:solidFill>
                  <a:srgbClr val="444444"/>
                </a:solidFill>
                <a:latin typeface="Roboto"/>
              </a:rPr>
              <a:t> </a:t>
            </a:r>
            <a:endParaRPr lang="en-CA" dirty="0"/>
          </a:p>
          <a:p>
            <a:endParaRPr lang="en-CA" dirty="0"/>
          </a:p>
        </p:txBody>
      </p:sp>
      <p:sp>
        <p:nvSpPr>
          <p:cNvPr id="4" name="Slide Number Placeholder 3"/>
          <p:cNvSpPr>
            <a:spLocks noGrp="1"/>
          </p:cNvSpPr>
          <p:nvPr>
            <p:ph type="sldNum" sz="quarter" idx="10"/>
          </p:nvPr>
        </p:nvSpPr>
        <p:spPr/>
        <p:txBody>
          <a:bodyPr/>
          <a:lstStyle/>
          <a:p>
            <a:fld id="{2F972F46-1E99-4305-9C22-ECE215020D87}" type="slidenum">
              <a:rPr lang="en-US" smtClean="0"/>
              <a:pPr/>
              <a:t>19</a:t>
            </a:fld>
            <a:endParaRPr lang="en-US"/>
          </a:p>
        </p:txBody>
      </p:sp>
    </p:spTree>
    <p:extLst>
      <p:ext uri="{BB962C8B-B14F-4D97-AF65-F5344CB8AC3E}">
        <p14:creationId xmlns:p14="http://schemas.microsoft.com/office/powerpoint/2010/main" val="4002600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p:txBody>
          <a:bodyPr/>
          <a:lstStyle/>
          <a:p>
            <a:fld id="{2582ACC2-38F0-41F7-837F-EF42E2ECEEC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5029200" y="6629400"/>
            <a:ext cx="4114800" cy="228600"/>
          </a:xfrm>
        </p:spPr>
        <p:txBody>
          <a:bodyPr/>
          <a:lstStyle/>
          <a:p>
            <a:r>
              <a:rPr lang="en-US" smtClean="0"/>
              <a:t>@micheldumontier::FAIRCDR:2018-10-01</a:t>
            </a:r>
            <a:endParaRPr lang="en-US" dirty="0"/>
          </a:p>
        </p:txBody>
      </p:sp>
      <p:sp>
        <p:nvSpPr>
          <p:cNvPr id="6" name="Slide Number Placeholder 5"/>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2521184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lvl1pPr>
              <a:defRPr b="1">
                <a:solidFill>
                  <a:schemeClr val="tx2"/>
                </a:solidFill>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5410200" y="6553200"/>
            <a:ext cx="3733800" cy="304800"/>
          </a:xfrm>
        </p:spPr>
        <p:txBody>
          <a:bodyPr/>
          <a:lstStyle/>
          <a:p>
            <a:r>
              <a:rPr lang="en-US" smtClean="0"/>
              <a:t>@micheldumontier::FAIRCDR:2018-10-01</a:t>
            </a:r>
            <a:endParaRPr lang="en-US" dirty="0"/>
          </a:p>
        </p:txBody>
      </p:sp>
      <p:sp>
        <p:nvSpPr>
          <p:cNvPr id="7" name="Slide Number Placeholder 6"/>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443040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lvl1pPr>
              <a:defRPr b="1">
                <a:solidFill>
                  <a:schemeClr val="tx2"/>
                </a:solidFill>
              </a:defRPr>
            </a:lvl1pPr>
          </a:lstStyle>
          <a:p>
            <a:r>
              <a:rPr lang="en-US" dirty="0"/>
              <a:t>Click to edit Master title style</a:t>
            </a:r>
          </a:p>
        </p:txBody>
      </p:sp>
      <p:sp>
        <p:nvSpPr>
          <p:cNvPr id="4" name="Footer Placeholder 3"/>
          <p:cNvSpPr>
            <a:spLocks noGrp="1"/>
          </p:cNvSpPr>
          <p:nvPr>
            <p:ph type="ftr" sz="quarter" idx="11"/>
          </p:nvPr>
        </p:nvSpPr>
        <p:spPr>
          <a:xfrm>
            <a:off x="5638800" y="6629400"/>
            <a:ext cx="3505200" cy="228600"/>
          </a:xfrm>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3588767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5562600" y="6629400"/>
            <a:ext cx="3581400" cy="228600"/>
          </a:xfrm>
        </p:spPr>
        <p:txBody>
          <a:bodyPr/>
          <a:lstStyle/>
          <a:p>
            <a:r>
              <a:rPr lang="en-US" smtClean="0"/>
              <a:t>@micheldumontier::FAIRCDR:2018-10-01</a:t>
            </a:r>
            <a:endParaRPr lang="en-US" dirty="0"/>
          </a:p>
        </p:txBody>
      </p:sp>
      <p:sp>
        <p:nvSpPr>
          <p:cNvPr id="4" name="Slide Number Placeholder 3"/>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2532514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5600"/>
              <a:t>Title Text</a:t>
            </a:r>
          </a:p>
        </p:txBody>
      </p:sp>
      <p:sp>
        <p:nvSpPr>
          <p:cNvPr id="19" name="Shape 19"/>
          <p:cNvSpPr>
            <a:spLocks noGrp="1"/>
          </p:cNvSpPr>
          <p:nvPr>
            <p:ph type="body" idx="1"/>
          </p:nvPr>
        </p:nvSpPr>
        <p:spPr>
          <a:prstGeom prst="rect">
            <a:avLst/>
          </a:prstGeom>
        </p:spPr>
        <p:txBody>
          <a:bodyPr/>
          <a:lstStyle/>
          <a:p>
            <a:pPr lvl="0">
              <a:defRPr sz="1800"/>
            </a:pPr>
            <a:r>
              <a:rPr sz="2500"/>
              <a:t>Body Level One</a:t>
            </a:r>
          </a:p>
          <a:p>
            <a:pPr lvl="1">
              <a:defRPr sz="1800"/>
            </a:pPr>
            <a:r>
              <a:rPr sz="2500"/>
              <a:t>Body Level Two</a:t>
            </a:r>
          </a:p>
          <a:p>
            <a:pPr lvl="2">
              <a:defRPr sz="1800"/>
            </a:pPr>
            <a:r>
              <a:rPr sz="2500"/>
              <a:t>Body Level Three</a:t>
            </a:r>
          </a:p>
          <a:p>
            <a:pPr lvl="3">
              <a:defRPr sz="1800"/>
            </a:pPr>
            <a:r>
              <a:rPr sz="2500"/>
              <a:t>Body Level Four</a:t>
            </a:r>
          </a:p>
          <a:p>
            <a:pPr lvl="4">
              <a:defRPr sz="1800"/>
            </a:pPr>
            <a:r>
              <a:rPr sz="2500"/>
              <a:t>Body Level Five</a:t>
            </a:r>
          </a:p>
        </p:txBody>
      </p:sp>
    </p:spTree>
    <p:extLst>
      <p:ext uri="{BB962C8B-B14F-4D97-AF65-F5344CB8AC3E}">
        <p14:creationId xmlns:p14="http://schemas.microsoft.com/office/powerpoint/2010/main" val="208835897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lvl1pPr>
              <a:defRPr b="1">
                <a:solidFill>
                  <a:schemeClr val="tx2"/>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5334000" y="6629400"/>
            <a:ext cx="3810000" cy="228600"/>
          </a:xfrm>
        </p:spPr>
        <p:txBody>
          <a:bodyPr/>
          <a:lstStyle/>
          <a:p>
            <a:r>
              <a:rPr lang="en-US" smtClean="0"/>
              <a:t>@micheldumontier::FAIRCDR:2018-10-01</a:t>
            </a:r>
            <a:endParaRPr lang="en-US" dirty="0"/>
          </a:p>
        </p:txBody>
      </p:sp>
      <p:sp>
        <p:nvSpPr>
          <p:cNvPr id="6" name="Slide Number Placeholder 5"/>
          <p:cNvSpPr>
            <a:spLocks noGrp="1"/>
          </p:cNvSpPr>
          <p:nvPr>
            <p:ph type="sldNum" sz="quarter" idx="12"/>
          </p:nvPr>
        </p:nvSpPr>
        <p:spPr/>
        <p:txBody>
          <a:bodyPr/>
          <a:lstStyle/>
          <a:p>
            <a:fld id="{2582ACC2-38F0-41F7-837F-EF42E2ECEEC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5029200" y="6629400"/>
            <a:ext cx="4114800" cy="228600"/>
          </a:xfrm>
        </p:spPr>
        <p:txBody>
          <a:bodyPr/>
          <a:lstStyle/>
          <a:p>
            <a:r>
              <a:rPr lang="en-US" smtClean="0"/>
              <a:t>@micheldumontier::FAIRCDR:2018-10-01</a:t>
            </a:r>
            <a:endParaRPr lang="en-US" dirty="0"/>
          </a:p>
        </p:txBody>
      </p:sp>
      <p:sp>
        <p:nvSpPr>
          <p:cNvPr id="6" name="Slide Number Placeholder 5"/>
          <p:cNvSpPr>
            <a:spLocks noGrp="1"/>
          </p:cNvSpPr>
          <p:nvPr>
            <p:ph type="sldNum" sz="quarter" idx="12"/>
          </p:nvPr>
        </p:nvSpPr>
        <p:spPr/>
        <p:txBody>
          <a:bodyPr/>
          <a:lstStyle/>
          <a:p>
            <a:fld id="{2582ACC2-38F0-41F7-837F-EF42E2ECEEC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lvl1pPr>
              <a:defRPr b="1">
                <a:solidFill>
                  <a:schemeClr val="tx2"/>
                </a:solidFill>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5410200" y="6553200"/>
            <a:ext cx="3733800" cy="304800"/>
          </a:xfrm>
        </p:spPr>
        <p:txBody>
          <a:bodyPr/>
          <a:lstStyle/>
          <a:p>
            <a:r>
              <a:rPr lang="en-US" smtClean="0"/>
              <a:t>@micheldumontier::FAIRCDR:2018-10-01</a:t>
            </a:r>
            <a:endParaRPr lang="en-US" dirty="0"/>
          </a:p>
        </p:txBody>
      </p:sp>
      <p:sp>
        <p:nvSpPr>
          <p:cNvPr id="7" name="Slide Number Placeholder 6"/>
          <p:cNvSpPr>
            <a:spLocks noGrp="1"/>
          </p:cNvSpPr>
          <p:nvPr>
            <p:ph type="sldNum" sz="quarter" idx="12"/>
          </p:nvPr>
        </p:nvSpPr>
        <p:spPr/>
        <p:txBody>
          <a:bodyPr/>
          <a:lstStyle/>
          <a:p>
            <a:fld id="{2582ACC2-38F0-41F7-837F-EF42E2ECEEC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1143000"/>
          </a:xfrm>
        </p:spPr>
        <p:txBody>
          <a:bodyPr/>
          <a:lstStyle>
            <a:lvl1pPr>
              <a:defRPr b="1">
                <a:solidFill>
                  <a:schemeClr val="tx2"/>
                </a:solidFill>
              </a:defRPr>
            </a:lvl1pPr>
          </a:lstStyle>
          <a:p>
            <a:r>
              <a:rPr lang="en-US" dirty="0"/>
              <a:t>Click to edit Master title style</a:t>
            </a:r>
          </a:p>
        </p:txBody>
      </p:sp>
      <p:sp>
        <p:nvSpPr>
          <p:cNvPr id="4" name="Footer Placeholder 3"/>
          <p:cNvSpPr>
            <a:spLocks noGrp="1"/>
          </p:cNvSpPr>
          <p:nvPr>
            <p:ph type="ftr" sz="quarter" idx="11"/>
          </p:nvPr>
        </p:nvSpPr>
        <p:spPr>
          <a:xfrm>
            <a:off x="5638800" y="6629400"/>
            <a:ext cx="3505200" cy="228600"/>
          </a:xfrm>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5562600" y="6629400"/>
            <a:ext cx="3581400" cy="228600"/>
          </a:xfrm>
        </p:spPr>
        <p:txBody>
          <a:bodyPr/>
          <a:lstStyle/>
          <a:p>
            <a:r>
              <a:rPr lang="en-US" smtClean="0"/>
              <a:t>@micheldumontier::FAIRCDR:2018-10-01</a:t>
            </a:r>
            <a:endParaRPr lang="en-US" dirty="0"/>
          </a:p>
        </p:txBody>
      </p:sp>
      <p:sp>
        <p:nvSpPr>
          <p:cNvPr id="4" name="Slide Number Placeholder 3"/>
          <p:cNvSpPr>
            <a:spLocks noGrp="1"/>
          </p:cNvSpPr>
          <p:nvPr>
            <p:ph type="sldNum" sz="quarter" idx="12"/>
          </p:nvPr>
        </p:nvSpPr>
        <p:spPr/>
        <p:txBody>
          <a:bodyPr/>
          <a:lstStyle/>
          <a:p>
            <a:fld id="{2582ACC2-38F0-41F7-837F-EF42E2ECEEC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a:pPr>
            <a:r>
              <a:rPr sz="5600"/>
              <a:t>Title Text</a:t>
            </a:r>
          </a:p>
        </p:txBody>
      </p:sp>
      <p:sp>
        <p:nvSpPr>
          <p:cNvPr id="19" name="Shape 19"/>
          <p:cNvSpPr>
            <a:spLocks noGrp="1"/>
          </p:cNvSpPr>
          <p:nvPr>
            <p:ph type="body" idx="1"/>
          </p:nvPr>
        </p:nvSpPr>
        <p:spPr>
          <a:prstGeom prst="rect">
            <a:avLst/>
          </a:prstGeom>
        </p:spPr>
        <p:txBody>
          <a:bodyPr/>
          <a:lstStyle/>
          <a:p>
            <a:pPr lvl="0">
              <a:defRPr sz="1800"/>
            </a:pPr>
            <a:r>
              <a:rPr sz="2500"/>
              <a:t>Body Level One</a:t>
            </a:r>
          </a:p>
          <a:p>
            <a:pPr lvl="1">
              <a:defRPr sz="1800"/>
            </a:pPr>
            <a:r>
              <a:rPr sz="2500"/>
              <a:t>Body Level Two</a:t>
            </a:r>
          </a:p>
          <a:p>
            <a:pPr lvl="2">
              <a:defRPr sz="1800"/>
            </a:pPr>
            <a:r>
              <a:rPr sz="2500"/>
              <a:t>Body Level Three</a:t>
            </a:r>
          </a:p>
          <a:p>
            <a:pPr lvl="3">
              <a:defRPr sz="1800"/>
            </a:pPr>
            <a:r>
              <a:rPr sz="2500"/>
              <a:t>Body Level Four</a:t>
            </a:r>
          </a:p>
          <a:p>
            <a:pPr lvl="4">
              <a:defRPr sz="1800"/>
            </a:pPr>
            <a:r>
              <a:rPr sz="2500"/>
              <a:t>Body Level Five</a:t>
            </a:r>
          </a:p>
        </p:txBody>
      </p:sp>
    </p:spTree>
    <p:extLst>
      <p:ext uri="{BB962C8B-B14F-4D97-AF65-F5344CB8AC3E}">
        <p14:creationId xmlns:p14="http://schemas.microsoft.com/office/powerpoint/2010/main" val="2688846761"/>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3570304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lvl1pPr>
              <a:defRPr b="1">
                <a:solidFill>
                  <a:schemeClr val="tx2"/>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5334000" y="6629400"/>
            <a:ext cx="3810000" cy="228600"/>
          </a:xfrm>
        </p:spPr>
        <p:txBody>
          <a:bodyPr/>
          <a:lstStyle/>
          <a:p>
            <a:r>
              <a:rPr lang="en-US" smtClean="0"/>
              <a:t>@micheldumontier::FAIRCDR:2018-10-01</a:t>
            </a:r>
            <a:endParaRPr lang="en-US" dirty="0"/>
          </a:p>
        </p:txBody>
      </p:sp>
      <p:sp>
        <p:nvSpPr>
          <p:cNvPr id="6" name="Slide Number Placeholder 5"/>
          <p:cNvSpPr>
            <a:spLocks noGrp="1"/>
          </p:cNvSpPr>
          <p:nvPr>
            <p:ph type="sldNum" sz="quarter" idx="12"/>
          </p:nvPr>
        </p:nvSpPr>
        <p:spPr/>
        <p:txBody>
          <a:bodyPr/>
          <a:lstStyle/>
          <a:p>
            <a:fld id="{2582ACC2-38F0-41F7-837F-EF42E2ECEECF}" type="slidenum">
              <a:rPr lang="en-US" smtClean="0"/>
              <a:pPr/>
              <a:t>‹#›</a:t>
            </a:fld>
            <a:endParaRPr lang="en-US"/>
          </a:p>
        </p:txBody>
      </p:sp>
    </p:spTree>
    <p:extLst>
      <p:ext uri="{BB962C8B-B14F-4D97-AF65-F5344CB8AC3E}">
        <p14:creationId xmlns:p14="http://schemas.microsoft.com/office/powerpoint/2010/main" val="2590804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5867400" y="6629400"/>
            <a:ext cx="32766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smtClean="0"/>
              <a:t>@micheldumontier::FAIRCDR:2018-10-01</a:t>
            </a:r>
            <a:endParaRPr lang="en-US" dirty="0"/>
          </a:p>
        </p:txBody>
      </p:sp>
      <p:sp>
        <p:nvSpPr>
          <p:cNvPr id="6" name="Slide Number Placeholder 5"/>
          <p:cNvSpPr>
            <a:spLocks noGrp="1"/>
          </p:cNvSpPr>
          <p:nvPr>
            <p:ph type="sldNum" sz="quarter" idx="4"/>
          </p:nvPr>
        </p:nvSpPr>
        <p:spPr>
          <a:xfrm>
            <a:off x="0" y="6629400"/>
            <a:ext cx="2133600" cy="221343"/>
          </a:xfrm>
          <a:prstGeom prst="rect">
            <a:avLst/>
          </a:prstGeom>
        </p:spPr>
        <p:txBody>
          <a:bodyPr vert="horz" lIns="91440" tIns="45720" rIns="91440" bIns="45720" rtlCol="0" anchor="ctr"/>
          <a:lstStyle>
            <a:lvl1pPr algn="l">
              <a:defRPr sz="1200">
                <a:solidFill>
                  <a:schemeClr val="tx1">
                    <a:tint val="75000"/>
                  </a:schemeClr>
                </a:solidFill>
              </a:defRPr>
            </a:lvl1pPr>
          </a:lstStyle>
          <a:p>
            <a:fld id="{2582ACC2-38F0-41F7-837F-EF42E2ECEEC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6" r:id="rId5"/>
    <p:sldLayoutId id="2147483727" r:id="rId6"/>
    <p:sldLayoutId id="2147483728" r:id="rId7"/>
  </p:sldLayoutIdLst>
  <p:hf hdr="0" dt="0"/>
  <p:txStyles>
    <p:titleStyle>
      <a:lvl1pPr algn="ctr" defTabSz="9144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5867400" y="6629400"/>
            <a:ext cx="3276600" cy="228600"/>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smtClean="0"/>
              <a:t>@micheldumontier::FAIRCDR:2018-10-01</a:t>
            </a:r>
            <a:endParaRPr lang="en-US" dirty="0"/>
          </a:p>
        </p:txBody>
      </p:sp>
      <p:sp>
        <p:nvSpPr>
          <p:cNvPr id="6" name="Slide Number Placeholder 5"/>
          <p:cNvSpPr>
            <a:spLocks noGrp="1"/>
          </p:cNvSpPr>
          <p:nvPr>
            <p:ph type="sldNum" sz="quarter" idx="4"/>
          </p:nvPr>
        </p:nvSpPr>
        <p:spPr>
          <a:xfrm>
            <a:off x="0" y="6629400"/>
            <a:ext cx="2133600" cy="221343"/>
          </a:xfrm>
          <a:prstGeom prst="rect">
            <a:avLst/>
          </a:prstGeom>
        </p:spPr>
        <p:txBody>
          <a:bodyPr vert="horz" lIns="91440" tIns="45720" rIns="91440" bIns="45720" rtlCol="0" anchor="ctr"/>
          <a:lstStyle>
            <a:lvl1pPr algn="l">
              <a:defRPr sz="1200">
                <a:solidFill>
                  <a:schemeClr val="tx1">
                    <a:tint val="75000"/>
                  </a:schemeClr>
                </a:solidFill>
              </a:defRPr>
            </a:lvl1pPr>
          </a:lstStyle>
          <a:p>
            <a:fld id="{2582ACC2-38F0-41F7-837F-EF42E2ECEECF}" type="slidenum">
              <a:rPr lang="en-US" smtClean="0"/>
              <a:pPr/>
              <a:t>‹#›</a:t>
            </a:fld>
            <a:endParaRPr lang="en-US"/>
          </a:p>
        </p:txBody>
      </p:sp>
    </p:spTree>
    <p:extLst>
      <p:ext uri="{BB962C8B-B14F-4D97-AF65-F5344CB8AC3E}">
        <p14:creationId xmlns:p14="http://schemas.microsoft.com/office/powerpoint/2010/main" val="59571740"/>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Lst>
  <p:hf hdr="0" dt="0"/>
  <p:txStyles>
    <p:titleStyle>
      <a:lvl1pPr algn="ctr" defTabSz="914400" rtl="0" eaLnBrk="1" latinLnBrk="0" hangingPunct="1">
        <a:spcBef>
          <a:spcPct val="0"/>
        </a:spcBef>
        <a:buNone/>
        <a:defRPr sz="4400" kern="1200">
          <a:solidFill>
            <a:schemeClr val="tx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nature.com/articles/sdata201618"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hyperlink" Target="http://www.nature.com/articles/sdata201618"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tiff"/><Relationship Id="rId5" Type="http://schemas.openxmlformats.org/officeDocument/2006/relationships/image" Target="../media/image25.png"/><Relationship Id="rId4" Type="http://schemas.openxmlformats.org/officeDocument/2006/relationships/hyperlink" Target="http://www.w3.org/TR/hcls-datase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hw-swel.github.io/Validata/" TargetMode="Externa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FAIR-Data-EG/action-plan" TargetMode="External"/><Relationship Id="rId2" Type="http://schemas.openxmlformats.org/officeDocument/2006/relationships/hyperlink" Target="http://bit.ly/interim_FAIR_report" TargetMode="Externa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2.tiff"/><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1.tiff"/><Relationship Id="rId2" Type="http://schemas.openxmlformats.org/officeDocument/2006/relationships/notesSlide" Target="../notesSlides/notesSlide11.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26.tiff"/><Relationship Id="rId5" Type="http://schemas.openxmlformats.org/officeDocument/2006/relationships/image" Target="../media/image46.png"/><Relationship Id="rId15" Type="http://schemas.openxmlformats.org/officeDocument/2006/relationships/image" Target="../media/image54.tiff"/><Relationship Id="rId10" Type="http://schemas.openxmlformats.org/officeDocument/2006/relationships/image" Target="../media/image28.tiff"/><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3.tiff"/></Relationships>
</file>

<file path=ppt/slides/_rels/slide47.xml.rels><?xml version="1.0" encoding="UTF-8" standalone="yes"?>
<Relationships xmlns="http://schemas.openxmlformats.org/package/2006/relationships"><Relationship Id="rId3" Type="http://schemas.openxmlformats.org/officeDocument/2006/relationships/hyperlink" Target="http://maastrichtuniversity.nl/ids"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jpe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7200" y="4572000"/>
            <a:ext cx="8305800" cy="1914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Title 1"/>
          <p:cNvSpPr>
            <a:spLocks noGrp="1"/>
          </p:cNvSpPr>
          <p:nvPr>
            <p:ph type="title"/>
          </p:nvPr>
        </p:nvSpPr>
        <p:spPr>
          <a:xfrm>
            <a:off x="152400" y="398145"/>
            <a:ext cx="8763000" cy="1143000"/>
          </a:xfrm>
        </p:spPr>
        <p:txBody>
          <a:bodyPr>
            <a:noAutofit/>
          </a:bodyPr>
          <a:lstStyle/>
          <a:p>
            <a:r>
              <a:rPr lang="en-US" sz="3200" dirty="0" smtClean="0"/>
              <a:t>FAIR:</a:t>
            </a:r>
            <a:br>
              <a:rPr lang="en-US" sz="3200" dirty="0" smtClean="0"/>
            </a:br>
            <a:r>
              <a:rPr lang="en-US" sz="3200" dirty="0" smtClean="0"/>
              <a:t>An </a:t>
            </a:r>
            <a:r>
              <a:rPr lang="en-US" sz="3200" dirty="0"/>
              <a:t>international social, legal and technological </a:t>
            </a:r>
            <a:r>
              <a:rPr lang="en-US" sz="3200" u="sng" dirty="0" smtClean="0"/>
              <a:t>paradigm</a:t>
            </a:r>
            <a:r>
              <a:rPr lang="en-US" sz="3200" dirty="0" smtClean="0"/>
              <a:t> </a:t>
            </a:r>
            <a:r>
              <a:rPr lang="en-US" sz="3200" dirty="0"/>
              <a:t>for data discovery and reuse </a:t>
            </a:r>
            <a:r>
              <a:rPr lang="en-US" sz="3200" dirty="0" smtClean="0"/>
              <a:t/>
            </a:r>
            <a:br>
              <a:rPr lang="en-US" sz="3200" dirty="0" smtClean="0"/>
            </a:br>
            <a:r>
              <a:rPr lang="en-US" sz="3200" i="1" dirty="0" smtClean="0"/>
              <a:t>by </a:t>
            </a:r>
            <a:r>
              <a:rPr lang="en-US" sz="3200" i="1" dirty="0"/>
              <a:t>humans and machines</a:t>
            </a:r>
          </a:p>
        </p:txBody>
      </p:sp>
      <p:sp>
        <p:nvSpPr>
          <p:cNvPr id="3" name="Footer Placeholder 2"/>
          <p:cNvSpPr>
            <a:spLocks noGrp="1"/>
          </p:cNvSpPr>
          <p:nvPr>
            <p:ph type="ftr" sz="quarter" idx="11"/>
          </p:nvPr>
        </p:nvSpPr>
        <p:spPr/>
        <p:txBody>
          <a:bodyPr/>
          <a:lstStyle/>
          <a:p>
            <a:pPr>
              <a:defRPr/>
            </a:pPr>
            <a:r>
              <a:rPr lang="nn-NO" smtClean="0"/>
              <a:t>@micheldumontier::FAIRCDR:2018-10-01</a:t>
            </a:r>
            <a:endParaRPr lang="en-US" dirty="0"/>
          </a:p>
        </p:txBody>
      </p:sp>
      <p:sp>
        <p:nvSpPr>
          <p:cNvPr id="8" name="Slide Number Placeholder 7"/>
          <p:cNvSpPr>
            <a:spLocks noGrp="1"/>
          </p:cNvSpPr>
          <p:nvPr>
            <p:ph type="sldNum" sz="quarter" idx="12"/>
          </p:nvPr>
        </p:nvSpPr>
        <p:spPr/>
        <p:txBody>
          <a:bodyPr/>
          <a:lstStyle/>
          <a:p>
            <a:fld id="{744B4C4E-7360-49FE-99CA-FD0E3CDDDB62}" type="slidenum">
              <a:rPr lang="en-CA" smtClean="0"/>
              <a:pPr/>
              <a:t>1</a:t>
            </a:fld>
            <a:endParaRPr lang="en-CA" dirty="0"/>
          </a:p>
        </p:txBody>
      </p:sp>
      <p:sp>
        <p:nvSpPr>
          <p:cNvPr id="7" name="Subtitle 2"/>
          <p:cNvSpPr txBox="1">
            <a:spLocks/>
          </p:cNvSpPr>
          <p:nvPr/>
        </p:nvSpPr>
        <p:spPr>
          <a:xfrm>
            <a:off x="0" y="4953000"/>
            <a:ext cx="9144000" cy="1905000"/>
          </a:xfrm>
          <a:prstGeom prst="rect">
            <a:avLst/>
          </a:prstGeom>
        </p:spPr>
        <p:txBody>
          <a:bodyPr vert="horz" lIns="91440" tIns="45720" rIns="91440" bIns="45720" rtlCol="0">
            <a:noAutofit/>
          </a:bodyPr>
          <a:lstStyle/>
          <a:p>
            <a:pPr lvl="0" algn="ctr" fontAlgn="auto">
              <a:lnSpc>
                <a:spcPct val="80000"/>
              </a:lnSpc>
              <a:spcBef>
                <a:spcPct val="20000"/>
              </a:spcBef>
              <a:spcAft>
                <a:spcPts val="0"/>
              </a:spcAft>
              <a:defRPr/>
            </a:pPr>
            <a:r>
              <a:rPr lang="en-US" sz="2400" b="1" dirty="0"/>
              <a:t>Michel </a:t>
            </a:r>
            <a:r>
              <a:rPr lang="en-US" sz="2400" b="1" dirty="0" smtClean="0"/>
              <a:t>Dumontier</a:t>
            </a:r>
            <a:r>
              <a:rPr lang="en-US" sz="2400" b="1" dirty="0" smtClean="0">
                <a:solidFill>
                  <a:srgbClr val="898989"/>
                </a:solidFill>
              </a:rPr>
              <a:t>, Ph.D.</a:t>
            </a:r>
            <a:endParaRPr lang="en-US" sz="2400" b="1" dirty="0">
              <a:solidFill>
                <a:srgbClr val="898989"/>
              </a:solidFill>
            </a:endParaRPr>
          </a:p>
          <a:p>
            <a:pPr lvl="0" algn="ctr" fontAlgn="auto">
              <a:lnSpc>
                <a:spcPct val="80000"/>
              </a:lnSpc>
              <a:spcBef>
                <a:spcPct val="20000"/>
              </a:spcBef>
              <a:spcAft>
                <a:spcPts val="0"/>
              </a:spcAft>
              <a:defRPr/>
            </a:pPr>
            <a:r>
              <a:rPr lang="en-US" sz="1800" b="1" dirty="0" smtClean="0">
                <a:solidFill>
                  <a:srgbClr val="595959"/>
                </a:solidFill>
              </a:rPr>
              <a:t>Distinguished </a:t>
            </a:r>
            <a:r>
              <a:rPr lang="en-US" sz="1800" b="1" dirty="0">
                <a:solidFill>
                  <a:srgbClr val="595959"/>
                </a:solidFill>
              </a:rPr>
              <a:t>Professor of Data </a:t>
            </a:r>
            <a:r>
              <a:rPr lang="en-US" sz="1800" b="1" dirty="0" smtClean="0">
                <a:solidFill>
                  <a:srgbClr val="595959"/>
                </a:solidFill>
              </a:rPr>
              <a:t>Science</a:t>
            </a:r>
          </a:p>
          <a:p>
            <a:pPr lvl="0" algn="ctr" fontAlgn="auto">
              <a:lnSpc>
                <a:spcPct val="80000"/>
              </a:lnSpc>
              <a:spcBef>
                <a:spcPct val="20000"/>
              </a:spcBef>
              <a:spcAft>
                <a:spcPts val="0"/>
              </a:spcAft>
              <a:defRPr/>
            </a:pPr>
            <a:r>
              <a:rPr lang="en-US" b="1" dirty="0" smtClean="0">
                <a:solidFill>
                  <a:srgbClr val="595959"/>
                </a:solidFill>
              </a:rPr>
              <a:t>Director, Institute of Data Science</a:t>
            </a:r>
            <a:endParaRPr lang="en-US" sz="1800" b="1" dirty="0">
              <a:solidFill>
                <a:srgbClr val="595959"/>
              </a:solidFill>
            </a:endParaRPr>
          </a:p>
          <a:p>
            <a:pPr lvl="0" algn="ctr" fontAlgn="auto">
              <a:lnSpc>
                <a:spcPct val="80000"/>
              </a:lnSpc>
              <a:spcBef>
                <a:spcPct val="20000"/>
              </a:spcBef>
              <a:spcAft>
                <a:spcPts val="0"/>
              </a:spcAft>
              <a:defRPr/>
            </a:pPr>
            <a:endParaRPr lang="en-US" sz="1800" b="1" dirty="0">
              <a:solidFill>
                <a:srgbClr val="595959"/>
              </a:solidFill>
            </a:endParaRPr>
          </a:p>
        </p:txBody>
      </p:sp>
      <p:pic>
        <p:nvPicPr>
          <p:cNvPr id="4" name="Picture 3"/>
          <p:cNvPicPr>
            <a:picLocks noChangeAspect="1"/>
          </p:cNvPicPr>
          <p:nvPr/>
        </p:nvPicPr>
        <p:blipFill>
          <a:blip r:embed="rId3"/>
          <a:stretch>
            <a:fillRect/>
          </a:stretch>
        </p:blipFill>
        <p:spPr>
          <a:xfrm>
            <a:off x="2209799" y="5872162"/>
            <a:ext cx="4581525" cy="718519"/>
          </a:xfrm>
          <a:prstGeom prst="rect">
            <a:avLst/>
          </a:prstGeom>
        </p:spPr>
      </p:pic>
      <p:pic>
        <p:nvPicPr>
          <p:cNvPr id="1026" name="Picture 2" descr="File:FAIR data principl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350461"/>
            <a:ext cx="6477000" cy="2202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98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@micheldumontier::FAIRCDR:2018-10-01</a:t>
            </a:r>
            <a:endParaRPr lang="en-US" dirty="0"/>
          </a:p>
        </p:txBody>
      </p:sp>
      <p:sp>
        <p:nvSpPr>
          <p:cNvPr id="3" name="Slide Number Placeholder 2"/>
          <p:cNvSpPr>
            <a:spLocks noGrp="1"/>
          </p:cNvSpPr>
          <p:nvPr>
            <p:ph type="sldNum" sz="quarter" idx="12"/>
          </p:nvPr>
        </p:nvSpPr>
        <p:spPr/>
        <p:txBody>
          <a:bodyPr/>
          <a:lstStyle/>
          <a:p>
            <a:fld id="{2582ACC2-38F0-41F7-837F-EF42E2ECEECF}" type="slidenum">
              <a:rPr lang="en-US" smtClean="0"/>
              <a:pPr/>
              <a:t>10</a:t>
            </a:fld>
            <a:endParaRPr lang="en-US"/>
          </a:p>
        </p:txBody>
      </p:sp>
      <p:pic>
        <p:nvPicPr>
          <p:cNvPr id="1026" name="Picture 2" descr="http://www.nature.com/news/2011/110928/images/477526a-i8.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
            <a:ext cx="8572500" cy="60007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533400" y="6629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363636"/>
                </a:solidFill>
                <a:effectLst/>
                <a:latin typeface="Verdana" panose="020B0604030504040204" pitchFamily="34" charset="0"/>
              </a:rPr>
              <a:t>Published online </a:t>
            </a:r>
            <a:r>
              <a:rPr kumimoji="0" lang="en-US" altLang="en-US" sz="200" b="0" i="0" u="none" strike="noStrike" cap="none" normalizeH="0" baseline="0" smtClean="0">
                <a:ln>
                  <a:noFill/>
                </a:ln>
                <a:solidFill>
                  <a:schemeClr val="tx1"/>
                </a:solidFill>
                <a:effectLst/>
              </a:rPr>
              <a:t>28 September 2011</a:t>
            </a:r>
            <a:r>
              <a:rPr kumimoji="0" lang="en-US" altLang="en-US" sz="800" b="0" i="0" u="none" strike="noStrike" cap="none" normalizeH="0" baseline="0" smtClean="0">
                <a:ln>
                  <a:noFill/>
                </a:ln>
                <a:solidFill>
                  <a:srgbClr val="363636"/>
                </a:solidFill>
                <a:effectLst/>
                <a:latin typeface="Verdana" panose="020B0604030504040204" pitchFamily="34" charset="0"/>
              </a:rPr>
              <a:t> | </a:t>
            </a:r>
            <a:r>
              <a:rPr kumimoji="0" lang="en-US" altLang="en-US" sz="800" b="0" i="1" u="none" strike="noStrike" cap="none" normalizeH="0" baseline="0" smtClean="0">
                <a:ln>
                  <a:noFill/>
                </a:ln>
                <a:solidFill>
                  <a:srgbClr val="363636"/>
                </a:solidFill>
                <a:effectLst/>
                <a:latin typeface="Verdana" panose="020B0604030504040204" pitchFamily="34" charset="0"/>
              </a:rPr>
              <a:t>Nature</a:t>
            </a:r>
            <a:r>
              <a:rPr kumimoji="0" lang="en-US" altLang="en-US" sz="800" b="0" i="0" u="none" strike="noStrike" cap="none" normalizeH="0" baseline="0" smtClean="0">
                <a:ln>
                  <a:noFill/>
                </a:ln>
                <a:solidFill>
                  <a:srgbClr val="363636"/>
                </a:solidFill>
                <a:effectLst/>
                <a:latin typeface="Verdana" panose="020B0604030504040204" pitchFamily="34" charset="0"/>
              </a:rPr>
              <a:t> </a:t>
            </a:r>
            <a:r>
              <a:rPr kumimoji="0" lang="en-US" altLang="en-US" sz="800" b="1" i="0" u="none" strike="noStrike" cap="none" normalizeH="0" baseline="0" smtClean="0">
                <a:ln>
                  <a:noFill/>
                </a:ln>
                <a:solidFill>
                  <a:srgbClr val="363636"/>
                </a:solidFill>
                <a:effectLst/>
                <a:latin typeface="Verdana" panose="020B0604030504040204" pitchFamily="34" charset="0"/>
              </a:rPr>
              <a:t>477</a:t>
            </a:r>
            <a:r>
              <a:rPr kumimoji="0" lang="en-US" altLang="en-US" sz="800" b="0" i="0" u="none" strike="noStrike" cap="none" normalizeH="0" baseline="0" smtClean="0">
                <a:ln>
                  <a:noFill/>
                </a:ln>
                <a:solidFill>
                  <a:srgbClr val="363636"/>
                </a:solidFill>
                <a:effectLst/>
                <a:latin typeface="Verdana" panose="020B0604030504040204" pitchFamily="34" charset="0"/>
              </a:rPr>
              <a:t>, 526-528 (2011) | doi:10.1038/477526a</a:t>
            </a:r>
            <a:r>
              <a:rPr kumimoji="0" lang="en-US" altLang="en-US" sz="2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330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@micheldumontier::FAIRCDR:2018-10-01</a:t>
            </a:r>
            <a:endParaRPr lang="en-US"/>
          </a:p>
        </p:txBody>
      </p:sp>
      <p:sp>
        <p:nvSpPr>
          <p:cNvPr id="3" name="Slide Number Placeholder 2"/>
          <p:cNvSpPr>
            <a:spLocks noGrp="1"/>
          </p:cNvSpPr>
          <p:nvPr>
            <p:ph type="sldNum" sz="quarter" idx="12"/>
          </p:nvPr>
        </p:nvSpPr>
        <p:spPr/>
        <p:txBody>
          <a:bodyPr/>
          <a:lstStyle/>
          <a:p>
            <a:fld id="{2582ACC2-38F0-41F7-837F-EF42E2ECEECF}" type="slidenum">
              <a:rPr lang="en-US" smtClean="0"/>
              <a:pPr/>
              <a:t>11</a:t>
            </a:fld>
            <a:endParaRPr lang="en-US"/>
          </a:p>
        </p:txBody>
      </p:sp>
      <p:sp>
        <p:nvSpPr>
          <p:cNvPr id="4" name="TextBox 3"/>
          <p:cNvSpPr txBox="1"/>
          <p:nvPr/>
        </p:nvSpPr>
        <p:spPr>
          <a:xfrm>
            <a:off x="457200" y="304800"/>
            <a:ext cx="7543800" cy="5509200"/>
          </a:xfrm>
          <a:prstGeom prst="rect">
            <a:avLst/>
          </a:prstGeom>
          <a:noFill/>
        </p:spPr>
        <p:txBody>
          <a:bodyPr wrap="square" rtlCol="0">
            <a:spAutoFit/>
          </a:bodyPr>
          <a:lstStyle/>
          <a:p>
            <a:pPr algn="ctr"/>
            <a:r>
              <a:rPr lang="en-US" sz="4400" dirty="0">
                <a:solidFill>
                  <a:schemeClr val="tx2"/>
                </a:solidFill>
              </a:rPr>
              <a:t>we need new ways to think </a:t>
            </a:r>
            <a:r>
              <a:rPr lang="en-US" sz="4400" dirty="0" smtClean="0">
                <a:solidFill>
                  <a:schemeClr val="tx2"/>
                </a:solidFill>
              </a:rPr>
              <a:t>about </a:t>
            </a:r>
            <a:r>
              <a:rPr lang="en-US" sz="4400" b="1" dirty="0" smtClean="0">
                <a:solidFill>
                  <a:srgbClr val="FF0000"/>
                </a:solidFill>
              </a:rPr>
              <a:t>discovery science</a:t>
            </a:r>
            <a:endParaRPr lang="en-US" sz="4400" dirty="0">
              <a:solidFill>
                <a:srgbClr val="FF0000"/>
              </a:solidFill>
            </a:endParaRPr>
          </a:p>
          <a:p>
            <a:pPr algn="ctr"/>
            <a:endParaRPr lang="en-US" sz="4400" dirty="0">
              <a:solidFill>
                <a:schemeClr val="tx2"/>
              </a:solidFill>
            </a:endParaRPr>
          </a:p>
          <a:p>
            <a:pPr algn="ctr"/>
            <a:r>
              <a:rPr lang="en-US" sz="4400" dirty="0">
                <a:solidFill>
                  <a:schemeClr val="tx2"/>
                </a:solidFill>
              </a:rPr>
              <a:t>We need to </a:t>
            </a:r>
            <a:r>
              <a:rPr lang="en-US" sz="4400" dirty="0" smtClean="0">
                <a:solidFill>
                  <a:schemeClr val="tx2"/>
                </a:solidFill>
              </a:rPr>
              <a:t>improve our </a:t>
            </a:r>
            <a:r>
              <a:rPr lang="en-US" sz="4400" b="1" dirty="0" smtClean="0">
                <a:solidFill>
                  <a:schemeClr val="accent6"/>
                </a:solidFill>
              </a:rPr>
              <a:t>confidence in an result</a:t>
            </a:r>
            <a:endParaRPr lang="en-US" sz="4400" dirty="0" smtClean="0">
              <a:solidFill>
                <a:schemeClr val="tx2"/>
              </a:solidFill>
            </a:endParaRPr>
          </a:p>
          <a:p>
            <a:pPr algn="ctr"/>
            <a:r>
              <a:rPr lang="en-US" sz="4400" dirty="0" smtClean="0">
                <a:solidFill>
                  <a:schemeClr val="tx2"/>
                </a:solidFill>
              </a:rPr>
              <a:t>by </a:t>
            </a:r>
            <a:r>
              <a:rPr lang="en-US" sz="4400" b="1" dirty="0" smtClean="0">
                <a:solidFill>
                  <a:srgbClr val="007635"/>
                </a:solidFill>
              </a:rPr>
              <a:t>using more data </a:t>
            </a:r>
          </a:p>
          <a:p>
            <a:pPr algn="ctr"/>
            <a:r>
              <a:rPr lang="en-US" sz="4400" dirty="0" smtClean="0">
                <a:solidFill>
                  <a:schemeClr val="tx2"/>
                </a:solidFill>
              </a:rPr>
              <a:t>and</a:t>
            </a:r>
            <a:r>
              <a:rPr lang="en-US" sz="4400" i="1" dirty="0" smtClean="0">
                <a:solidFill>
                  <a:schemeClr val="tx2"/>
                </a:solidFill>
              </a:rPr>
              <a:t> </a:t>
            </a:r>
            <a:r>
              <a:rPr lang="en-US" sz="4400" dirty="0" smtClean="0">
                <a:solidFill>
                  <a:schemeClr val="tx2"/>
                </a:solidFill>
              </a:rPr>
              <a:t>by </a:t>
            </a:r>
            <a:r>
              <a:rPr lang="en-US" sz="4400" b="1" dirty="0" smtClean="0">
                <a:solidFill>
                  <a:srgbClr val="0070C0"/>
                </a:solidFill>
              </a:rPr>
              <a:t>using multiple lines of evidence</a:t>
            </a:r>
            <a:endParaRPr lang="en-US" sz="4400" b="1" dirty="0">
              <a:solidFill>
                <a:schemeClr val="accent6"/>
              </a:solidFill>
            </a:endParaRPr>
          </a:p>
        </p:txBody>
      </p:sp>
    </p:spTree>
    <p:extLst>
      <p:ext uri="{BB962C8B-B14F-4D97-AF65-F5344CB8AC3E}">
        <p14:creationId xmlns:p14="http://schemas.microsoft.com/office/powerpoint/2010/main" val="127774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Stock_000005908297Small.jpg"/>
          <p:cNvPicPr>
            <a:picLocks noChangeAspect="1"/>
          </p:cNvPicPr>
          <p:nvPr/>
        </p:nvPicPr>
        <p:blipFill>
          <a:blip r:embed="rId3" cstate="print"/>
          <a:stretch>
            <a:fillRect/>
          </a:stretch>
        </p:blipFill>
        <p:spPr>
          <a:xfrm>
            <a:off x="9889" y="-4523"/>
            <a:ext cx="4651362" cy="6245004"/>
          </a:xfrm>
          <a:prstGeom prst="rect">
            <a:avLst/>
          </a:prstGeom>
        </p:spPr>
      </p:pic>
      <p:sp>
        <p:nvSpPr>
          <p:cNvPr id="4" name="TextBox 3"/>
          <p:cNvSpPr txBox="1"/>
          <p:nvPr/>
        </p:nvSpPr>
        <p:spPr>
          <a:xfrm>
            <a:off x="5105400" y="609600"/>
            <a:ext cx="3886200" cy="50167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F497D"/>
                </a:solidFill>
                <a:effectLst>
                  <a:outerShdw blurRad="50800" dist="38100" dir="2700000">
                    <a:srgbClr val="000000">
                      <a:alpha val="43000"/>
                    </a:srgbClr>
                  </a:outerShdw>
                </a:effectLst>
                <a:uLnTx/>
                <a:uFillTx/>
                <a:latin typeface="Calibri"/>
                <a:ea typeface="+mn-ea"/>
                <a:cs typeface="+mn-cs"/>
              </a:rPr>
              <a:t>Grand Challenge: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1F497D"/>
              </a:solidFill>
              <a:effectLst>
                <a:outerShdw blurRad="50800" dist="38100" dir="2700000">
                  <a:srgbClr val="000000">
                    <a:alpha val="43000"/>
                  </a:srgbClr>
                </a:outerShdw>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sng" strike="noStrike" kern="1200" cap="none" spc="0" normalizeH="0" baseline="0" noProof="0" dirty="0" smtClean="0">
                <a:ln>
                  <a:noFill/>
                </a:ln>
                <a:solidFill>
                  <a:srgbClr val="1F497D"/>
                </a:solidFill>
                <a:effectLst>
                  <a:outerShdw blurRad="50800" dist="38100" dir="2700000">
                    <a:srgbClr val="000000">
                      <a:alpha val="43000"/>
                    </a:srgbClr>
                  </a:outerShdw>
                </a:effectLst>
                <a:uLnTx/>
                <a:uFillTx/>
                <a:latin typeface="Calibri"/>
                <a:ea typeface="+mn-ea"/>
                <a:cs typeface="+mn-cs"/>
              </a:rPr>
              <a:t>Automatically</a:t>
            </a:r>
            <a:r>
              <a:rPr kumimoji="0" lang="en-US" sz="3200" b="1" i="0" u="none" strike="noStrike" kern="1200" cap="none" spc="0" normalizeH="0" baseline="0" noProof="0" dirty="0" smtClean="0">
                <a:ln>
                  <a:noFill/>
                </a:ln>
                <a:solidFill>
                  <a:srgbClr val="1F497D"/>
                </a:solidFill>
                <a:effectLst>
                  <a:outerShdw blurRad="50800" dist="38100" dir="2700000">
                    <a:srgbClr val="000000">
                      <a:alpha val="43000"/>
                    </a:srgbClr>
                  </a:outerShdw>
                </a:effectLst>
                <a:uLnTx/>
                <a:uFillTx/>
                <a:latin typeface="Calibri"/>
                <a:ea typeface="+mn-ea"/>
                <a:cs typeface="+mn-cs"/>
              </a:rPr>
              <a:t> uncover </a:t>
            </a:r>
            <a:r>
              <a:rPr kumimoji="0" lang="en-US" sz="3200" b="1" i="0" u="sng" strike="noStrike" kern="1200" cap="none" spc="0" normalizeH="0" baseline="0" noProof="0" dirty="0" smtClean="0">
                <a:ln>
                  <a:noFill/>
                </a:ln>
                <a:solidFill>
                  <a:srgbClr val="1F497D"/>
                </a:solidFill>
                <a:effectLst>
                  <a:outerShdw blurRad="50800" dist="38100" dir="2700000">
                    <a:srgbClr val="000000">
                      <a:alpha val="43000"/>
                    </a:srgbClr>
                  </a:outerShdw>
                </a:effectLst>
                <a:uLnTx/>
                <a:uFillTx/>
                <a:latin typeface="Calibri"/>
                <a:ea typeface="+mn-ea"/>
                <a:cs typeface="+mn-cs"/>
              </a:rPr>
              <a:t>evidence</a:t>
            </a:r>
            <a:r>
              <a:rPr kumimoji="0" lang="en-US" sz="3200" b="1" i="0" u="none" strike="noStrike" kern="1200" cap="none" spc="0" normalizeH="0" baseline="0" noProof="0" dirty="0" smtClean="0">
                <a:ln>
                  <a:noFill/>
                </a:ln>
                <a:solidFill>
                  <a:srgbClr val="1F497D"/>
                </a:solidFill>
                <a:effectLst>
                  <a:outerShdw blurRad="50800" dist="38100" dir="2700000">
                    <a:srgbClr val="000000">
                      <a:alpha val="43000"/>
                    </a:srgbClr>
                  </a:outerShdw>
                </a:effectLst>
                <a:uLnTx/>
                <a:uFillTx/>
                <a:latin typeface="Calibri"/>
                <a:ea typeface="+mn-ea"/>
                <a:cs typeface="+mn-cs"/>
              </a:rPr>
              <a:t> </a:t>
            </a:r>
            <a:r>
              <a:rPr kumimoji="0" lang="en-US" sz="3200" b="1" i="0" u="none" strike="noStrike" kern="1200" cap="none" spc="0" normalizeH="0" baseline="0" noProof="0" dirty="0">
                <a:ln>
                  <a:noFill/>
                </a:ln>
                <a:solidFill>
                  <a:srgbClr val="1F497D"/>
                </a:solidFill>
                <a:effectLst>
                  <a:outerShdw blurRad="50800" dist="38100" dir="2700000">
                    <a:srgbClr val="000000">
                      <a:alpha val="43000"/>
                    </a:srgbClr>
                  </a:outerShdw>
                </a:effectLst>
                <a:uLnTx/>
                <a:uFillTx/>
                <a:latin typeface="Calibri"/>
                <a:ea typeface="+mn-ea"/>
                <a:cs typeface="+mn-cs"/>
              </a:rPr>
              <a:t>that </a:t>
            </a:r>
            <a:r>
              <a:rPr kumimoji="0" lang="en-US" sz="3200" b="1" i="0" u="none" strike="noStrike" kern="1200" cap="none" spc="0" normalizeH="0" baseline="0" noProof="0" dirty="0" smtClean="0">
                <a:ln>
                  <a:noFill/>
                </a:ln>
                <a:solidFill>
                  <a:srgbClr val="1F497D"/>
                </a:solidFill>
                <a:effectLst>
                  <a:outerShdw blurRad="50800" dist="38100" dir="2700000">
                    <a:srgbClr val="000000">
                      <a:alpha val="43000"/>
                    </a:srgbClr>
                  </a:outerShdw>
                </a:effectLst>
                <a:uLnTx/>
                <a:uFillTx/>
                <a:latin typeface="Calibri"/>
                <a:ea typeface="+mn-ea"/>
                <a:cs typeface="+mn-cs"/>
              </a:rPr>
              <a:t>supports and disputes </a:t>
            </a:r>
            <a:r>
              <a:rPr kumimoji="0" lang="en-US" sz="3200" b="1" i="0" u="none" strike="noStrike" kern="1200" cap="none" spc="0" normalizeH="0" baseline="0" noProof="0" dirty="0">
                <a:ln>
                  <a:noFill/>
                </a:ln>
                <a:solidFill>
                  <a:srgbClr val="1F497D"/>
                </a:solidFill>
                <a:effectLst>
                  <a:outerShdw blurRad="50800" dist="38100" dir="2700000">
                    <a:srgbClr val="000000">
                      <a:alpha val="43000"/>
                    </a:srgbClr>
                  </a:outerShdw>
                </a:effectLst>
                <a:uLnTx/>
                <a:uFillTx/>
                <a:latin typeface="Calibri"/>
                <a:ea typeface="+mn-ea"/>
                <a:cs typeface="+mn-cs"/>
              </a:rPr>
              <a:t>a </a:t>
            </a:r>
            <a:r>
              <a:rPr kumimoji="0" lang="en-US" sz="3200" b="1" i="0" u="sng" strike="noStrike" kern="1200" cap="none" spc="0" normalizeH="0" baseline="0" noProof="0" dirty="0">
                <a:ln>
                  <a:noFill/>
                </a:ln>
                <a:solidFill>
                  <a:srgbClr val="1F497D"/>
                </a:solidFill>
                <a:effectLst>
                  <a:outerShdw blurRad="50800" dist="38100" dir="2700000">
                    <a:srgbClr val="000000">
                      <a:alpha val="43000"/>
                    </a:srgbClr>
                  </a:outerShdw>
                </a:effectLst>
                <a:uLnTx/>
                <a:uFillTx/>
                <a:latin typeface="Calibri"/>
                <a:ea typeface="+mn-ea"/>
                <a:cs typeface="+mn-cs"/>
              </a:rPr>
              <a:t>hypothesis</a:t>
            </a:r>
            <a:r>
              <a:rPr kumimoji="0" lang="en-US" sz="3200" b="1" i="0" u="none" strike="noStrike" kern="1200" cap="none" spc="0" normalizeH="0" baseline="0" noProof="0" dirty="0">
                <a:ln>
                  <a:noFill/>
                </a:ln>
                <a:solidFill>
                  <a:srgbClr val="1F497D"/>
                </a:solidFill>
                <a:effectLst>
                  <a:outerShdw blurRad="50800" dist="38100" dir="2700000">
                    <a:srgbClr val="000000">
                      <a:alpha val="43000"/>
                    </a:srgbClr>
                  </a:outerShdw>
                </a:effectLst>
                <a:uLnTx/>
                <a:uFillTx/>
                <a:latin typeface="Calibri"/>
                <a:ea typeface="+mn-ea"/>
                <a:cs typeface="+mn-cs"/>
              </a:rPr>
              <a:t> using the totality of available </a:t>
            </a:r>
            <a:r>
              <a:rPr kumimoji="0" lang="en-US" sz="3200" b="1" i="0" u="sng" strike="noStrike" kern="1200" cap="none" spc="0" normalizeH="0" baseline="0" noProof="0" dirty="0">
                <a:ln>
                  <a:noFill/>
                </a:ln>
                <a:solidFill>
                  <a:srgbClr val="1F497D"/>
                </a:solidFill>
                <a:effectLst>
                  <a:outerShdw blurRad="50800" dist="38100" dir="2700000">
                    <a:srgbClr val="000000">
                      <a:alpha val="43000"/>
                    </a:srgbClr>
                  </a:outerShdw>
                </a:effectLst>
                <a:uLnTx/>
                <a:uFillTx/>
                <a:latin typeface="Calibri"/>
                <a:ea typeface="+mn-ea"/>
                <a:cs typeface="+mn-cs"/>
              </a:rPr>
              <a:t>data, tools and scientific </a:t>
            </a:r>
            <a:r>
              <a:rPr kumimoji="0" lang="en-US" sz="3200" b="1" i="0" u="sng" strike="noStrike" kern="1200" cap="none" spc="0" normalizeH="0" baseline="0" noProof="0" dirty="0" smtClean="0">
                <a:ln>
                  <a:noFill/>
                </a:ln>
                <a:solidFill>
                  <a:srgbClr val="1F497D"/>
                </a:solidFill>
                <a:effectLst>
                  <a:outerShdw blurRad="50800" dist="38100" dir="2700000">
                    <a:srgbClr val="000000">
                      <a:alpha val="43000"/>
                    </a:srgbClr>
                  </a:outerShdw>
                </a:effectLst>
                <a:uLnTx/>
                <a:uFillTx/>
                <a:latin typeface="Calibri"/>
                <a:ea typeface="+mn-ea"/>
                <a:cs typeface="+mn-cs"/>
              </a:rPr>
              <a:t>knowledge</a:t>
            </a:r>
            <a:endParaRPr kumimoji="0" lang="en-US" sz="3200" b="1" i="0" u="none" strike="noStrike" kern="1200" cap="none" spc="0" normalizeH="0" baseline="0" noProof="0" dirty="0">
              <a:ln>
                <a:noFill/>
              </a:ln>
              <a:solidFill>
                <a:srgbClr val="1F497D"/>
              </a:solidFill>
              <a:effectLst>
                <a:outerShdw blurRad="50800" dist="38100" dir="2700000">
                  <a:srgbClr val="000000">
                    <a:alpha val="43000"/>
                  </a:srgbClr>
                </a:outerShdw>
              </a:effectLst>
              <a:uLnTx/>
              <a:uFillTx/>
              <a:latin typeface="Calibri"/>
              <a:ea typeface="+mn-ea"/>
              <a:cs typeface="+mn-cs"/>
            </a:endParaRPr>
          </a:p>
        </p:txBody>
      </p:sp>
      <p:sp>
        <p:nvSpPr>
          <p:cNvPr id="2" name="Footer Placeholder 1"/>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@micheldumontier::FAIRCDR:2018-10-01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582ACC2-38F0-41F7-837F-EF42E2ECEEC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4214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4648200"/>
          </a:xfrm>
        </p:spPr>
        <p:txBody>
          <a:bodyPr>
            <a:normAutofit/>
          </a:bodyPr>
          <a:lstStyle/>
          <a:p>
            <a:r>
              <a:rPr lang="en-CA" dirty="0" smtClean="0"/>
              <a:t>We must build a </a:t>
            </a:r>
            <a:r>
              <a:rPr lang="en-CA" i="1" dirty="0" smtClean="0"/>
              <a:t>social</a:t>
            </a:r>
            <a:r>
              <a:rPr lang="en-CA" dirty="0" smtClean="0"/>
              <a:t>, </a:t>
            </a:r>
            <a:r>
              <a:rPr lang="en-CA" i="1" dirty="0" smtClean="0"/>
              <a:t>legal</a:t>
            </a:r>
            <a:r>
              <a:rPr lang="en-CA" dirty="0" smtClean="0"/>
              <a:t> and </a:t>
            </a:r>
            <a:r>
              <a:rPr lang="en-CA" i="1" dirty="0" smtClean="0"/>
              <a:t>technological</a:t>
            </a:r>
            <a:r>
              <a:rPr lang="en-CA" dirty="0" smtClean="0"/>
              <a:t> infrastructure that facilitates the discovery and reuse of </a:t>
            </a:r>
            <a:r>
              <a:rPr lang="en-CA" dirty="0"/>
              <a:t>digital </a:t>
            </a:r>
            <a:r>
              <a:rPr lang="en-CA" dirty="0" smtClean="0"/>
              <a:t>resources </a:t>
            </a:r>
            <a:br>
              <a:rPr lang="en-CA" dirty="0" smtClean="0"/>
            </a:br>
            <a:r>
              <a:rPr lang="en-CA" dirty="0"/>
              <a:t/>
            </a:r>
            <a:br>
              <a:rPr lang="en-CA" dirty="0"/>
            </a:br>
            <a:r>
              <a:rPr lang="en-CA" u="sng" dirty="0" smtClean="0"/>
              <a:t>for people and machines</a:t>
            </a:r>
            <a:endParaRPr lang="en-CA" u="sng" dirty="0"/>
          </a:p>
        </p:txBody>
      </p:sp>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13</a:t>
            </a:fld>
            <a:endParaRPr lang="en-US"/>
          </a:p>
        </p:txBody>
      </p:sp>
    </p:spTree>
    <p:extLst>
      <p:ext uri="{BB962C8B-B14F-4D97-AF65-F5344CB8AC3E}">
        <p14:creationId xmlns:p14="http://schemas.microsoft.com/office/powerpoint/2010/main" val="360869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machines?</a:t>
            </a:r>
            <a:endParaRPr lang="en-US" dirty="0"/>
          </a:p>
        </p:txBody>
      </p:sp>
      <p:sp>
        <p:nvSpPr>
          <p:cNvPr id="3" name="Content Placeholder 2"/>
          <p:cNvSpPr>
            <a:spLocks noGrp="1"/>
          </p:cNvSpPr>
          <p:nvPr>
            <p:ph idx="1"/>
          </p:nvPr>
        </p:nvSpPr>
        <p:spPr/>
        <p:txBody>
          <a:bodyPr>
            <a:normAutofit/>
          </a:bodyPr>
          <a:lstStyle/>
          <a:p>
            <a:r>
              <a:rPr lang="en-US" dirty="0" smtClean="0"/>
              <a:t>Can </a:t>
            </a:r>
            <a:r>
              <a:rPr lang="en-US" u="sng" dirty="0" smtClean="0"/>
              <a:t>make sense of vast amounts of information </a:t>
            </a:r>
            <a:r>
              <a:rPr lang="en-US" dirty="0" smtClean="0"/>
              <a:t>to make personalized, evidence-based decisions to maximize desired outcomes </a:t>
            </a:r>
          </a:p>
        </p:txBody>
      </p:sp>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14</a:t>
            </a:fld>
            <a:endParaRPr lang="en-US"/>
          </a:p>
        </p:txBody>
      </p:sp>
    </p:spTree>
    <p:extLst>
      <p:ext uri="{BB962C8B-B14F-4D97-AF65-F5344CB8AC3E}">
        <p14:creationId xmlns:p14="http://schemas.microsoft.com/office/powerpoint/2010/main" val="3801866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7513-D20F-4554-BC65-9C91F5662E8B}"/>
              </a:ext>
            </a:extLst>
          </p:cNvPr>
          <p:cNvSpPr>
            <a:spLocks noGrp="1"/>
          </p:cNvSpPr>
          <p:nvPr>
            <p:ph type="title"/>
          </p:nvPr>
        </p:nvSpPr>
        <p:spPr>
          <a:xfrm>
            <a:off x="4648200" y="304800"/>
            <a:ext cx="4038600" cy="1143000"/>
          </a:xfrm>
        </p:spPr>
        <p:txBody>
          <a:bodyPr>
            <a:normAutofit fontScale="90000"/>
          </a:bodyPr>
          <a:lstStyle/>
          <a:p>
            <a:r>
              <a:rPr lang="en-CA" dirty="0"/>
              <a:t>Big Data </a:t>
            </a:r>
            <a:br>
              <a:rPr lang="en-CA" dirty="0"/>
            </a:br>
            <a:r>
              <a:rPr lang="en-CA" dirty="0"/>
              <a:t>for Medicine</a:t>
            </a:r>
          </a:p>
        </p:txBody>
      </p:sp>
      <p:pic>
        <p:nvPicPr>
          <p:cNvPr id="7" name="Content Placeholder 6">
            <a:extLst>
              <a:ext uri="{FF2B5EF4-FFF2-40B4-BE49-F238E27FC236}">
                <a16:creationId xmlns:a16="http://schemas.microsoft.com/office/drawing/2014/main" id="{84AC2EAB-B95F-464F-A9F0-6E6AF9FC12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82705"/>
            <a:ext cx="3763007" cy="6699095"/>
          </a:xfrm>
        </p:spPr>
      </p:pic>
      <p:sp>
        <p:nvSpPr>
          <p:cNvPr id="4" name="Footer Placeholder 3">
            <a:extLst>
              <a:ext uri="{FF2B5EF4-FFF2-40B4-BE49-F238E27FC236}">
                <a16:creationId xmlns:a16="http://schemas.microsoft.com/office/drawing/2014/main" id="{E736221C-2885-485E-8E4E-80C64B32E905}"/>
              </a:ext>
            </a:extLst>
          </p:cNvPr>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a:extLst>
              <a:ext uri="{FF2B5EF4-FFF2-40B4-BE49-F238E27FC236}">
                <a16:creationId xmlns:a16="http://schemas.microsoft.com/office/drawing/2014/main" id="{F279EBE7-ACEA-4B56-A979-ACEED9B3BFF8}"/>
              </a:ext>
            </a:extLst>
          </p:cNvPr>
          <p:cNvSpPr>
            <a:spLocks noGrp="1"/>
          </p:cNvSpPr>
          <p:nvPr>
            <p:ph type="sldNum" sz="quarter" idx="12"/>
          </p:nvPr>
        </p:nvSpPr>
        <p:spPr/>
        <p:txBody>
          <a:bodyPr/>
          <a:lstStyle/>
          <a:p>
            <a:fld id="{2582ACC2-38F0-41F7-837F-EF42E2ECEECF}" type="slidenum">
              <a:rPr lang="en-US" smtClean="0"/>
              <a:pPr/>
              <a:t>15</a:t>
            </a:fld>
            <a:endParaRPr lang="en-US"/>
          </a:p>
        </p:txBody>
      </p:sp>
      <p:sp>
        <p:nvSpPr>
          <p:cNvPr id="8" name="TextBox 7">
            <a:extLst>
              <a:ext uri="{FF2B5EF4-FFF2-40B4-BE49-F238E27FC236}">
                <a16:creationId xmlns:a16="http://schemas.microsoft.com/office/drawing/2014/main" id="{432BBB4F-8A97-455E-8679-A244203ECCE5}"/>
              </a:ext>
            </a:extLst>
          </p:cNvPr>
          <p:cNvSpPr txBox="1"/>
          <p:nvPr/>
        </p:nvSpPr>
        <p:spPr>
          <a:xfrm>
            <a:off x="5029200" y="1828800"/>
            <a:ext cx="3657600" cy="3139321"/>
          </a:xfrm>
          <a:prstGeom prst="rect">
            <a:avLst/>
          </a:prstGeom>
          <a:noFill/>
        </p:spPr>
        <p:txBody>
          <a:bodyPr wrap="square" rtlCol="0">
            <a:spAutoFit/>
          </a:bodyPr>
          <a:lstStyle/>
          <a:p>
            <a:r>
              <a:rPr lang="en-CA" dirty="0"/>
              <a:t>Multiple sources of heterogeneous data, including experimental evidence, bioinformatics databases, lifestyle measurements, electronic health records, environmental influences, and biobank findings, can be incorporated together using machine learning algorithms to identify causal disease networks, stratify patients, and ultimately predict more efficacious therapies.</a:t>
            </a:r>
          </a:p>
        </p:txBody>
      </p:sp>
    </p:spTree>
    <p:extLst>
      <p:ext uri="{BB962C8B-B14F-4D97-AF65-F5344CB8AC3E}">
        <p14:creationId xmlns:p14="http://schemas.microsoft.com/office/powerpoint/2010/main" val="362623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machines?</a:t>
            </a:r>
            <a:endParaRPr lang="en-US" dirty="0"/>
          </a:p>
        </p:txBody>
      </p:sp>
      <p:sp>
        <p:nvSpPr>
          <p:cNvPr id="3" name="Content Placeholder 2"/>
          <p:cNvSpPr>
            <a:spLocks noGrp="1"/>
          </p:cNvSpPr>
          <p:nvPr>
            <p:ph idx="1"/>
          </p:nvPr>
        </p:nvSpPr>
        <p:spPr/>
        <p:txBody>
          <a:bodyPr>
            <a:normAutofit/>
          </a:bodyPr>
          <a:lstStyle/>
          <a:p>
            <a:r>
              <a:rPr lang="en-US" dirty="0" smtClean="0">
                <a:solidFill>
                  <a:schemeClr val="bg1">
                    <a:lumMod val="50000"/>
                  </a:schemeClr>
                </a:solidFill>
              </a:rPr>
              <a:t>Can </a:t>
            </a:r>
            <a:r>
              <a:rPr lang="en-US" u="sng" dirty="0" smtClean="0">
                <a:solidFill>
                  <a:schemeClr val="bg1">
                    <a:lumMod val="50000"/>
                  </a:schemeClr>
                </a:solidFill>
              </a:rPr>
              <a:t>make sense of vast amounts of information </a:t>
            </a:r>
            <a:r>
              <a:rPr lang="en-US" dirty="0" smtClean="0">
                <a:solidFill>
                  <a:schemeClr val="bg1">
                    <a:lumMod val="50000"/>
                  </a:schemeClr>
                </a:solidFill>
              </a:rPr>
              <a:t>to make personalized, evidence-based decisions to maximize desired outcomes </a:t>
            </a:r>
          </a:p>
          <a:p>
            <a:r>
              <a:rPr lang="en-US" dirty="0" smtClean="0"/>
              <a:t>Can identify and </a:t>
            </a:r>
            <a:r>
              <a:rPr lang="en-US" u="sng" dirty="0" smtClean="0"/>
              <a:t>minimize bias</a:t>
            </a:r>
            <a:r>
              <a:rPr lang="en-US" dirty="0" smtClean="0"/>
              <a:t> in research and in real world applications in a robust and systematic manner</a:t>
            </a:r>
          </a:p>
        </p:txBody>
      </p:sp>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16</a:t>
            </a:fld>
            <a:endParaRPr lang="en-US"/>
          </a:p>
        </p:txBody>
      </p:sp>
    </p:spTree>
    <p:extLst>
      <p:ext uri="{BB962C8B-B14F-4D97-AF65-F5344CB8AC3E}">
        <p14:creationId xmlns:p14="http://schemas.microsoft.com/office/powerpoint/2010/main" val="237295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17</a:t>
            </a:fld>
            <a:endParaRPr lang="en-US"/>
          </a:p>
        </p:txBody>
      </p:sp>
      <p:pic>
        <p:nvPicPr>
          <p:cNvPr id="8" name="Picture 2" descr="File:FAIR data principl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14400"/>
            <a:ext cx="6051176"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97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690814"/>
            <a:ext cx="8686800" cy="2328985"/>
          </a:xfrm>
        </p:spPr>
        <p:txBody>
          <a:bodyPr>
            <a:normAutofit fontScale="92500" lnSpcReduction="20000"/>
          </a:bodyPr>
          <a:lstStyle/>
          <a:p>
            <a:pPr marL="0" indent="0">
              <a:buNone/>
            </a:pPr>
            <a:r>
              <a:rPr lang="en-CA" b="1" dirty="0"/>
              <a:t>Principles to enhance the value of </a:t>
            </a:r>
            <a:r>
              <a:rPr lang="en-CA" b="1" i="1" dirty="0"/>
              <a:t>all</a:t>
            </a:r>
            <a:r>
              <a:rPr lang="en-CA" b="1" dirty="0"/>
              <a:t> digital resources </a:t>
            </a:r>
          </a:p>
          <a:p>
            <a:pPr marL="0" indent="0">
              <a:buNone/>
            </a:pPr>
            <a:r>
              <a:rPr lang="en-CA" i="1" dirty="0" smtClean="0"/>
              <a:t>data</a:t>
            </a:r>
            <a:r>
              <a:rPr lang="en-CA" i="1" dirty="0"/>
              <a:t>, </a:t>
            </a:r>
            <a:r>
              <a:rPr lang="en-CA" i="1" dirty="0" smtClean="0"/>
              <a:t>images, software, web services, repositories,…</a:t>
            </a:r>
          </a:p>
          <a:p>
            <a:pPr marL="0" indent="0">
              <a:buNone/>
            </a:pPr>
            <a:endParaRPr lang="en-CA" i="1" dirty="0"/>
          </a:p>
          <a:p>
            <a:pPr marL="0" indent="0">
              <a:buNone/>
            </a:pPr>
            <a:r>
              <a:rPr lang="en-CA" dirty="0"/>
              <a:t>Developed and endorsed by researchers, publishers, funding agencies, industry partners.</a:t>
            </a:r>
          </a:p>
          <a:p>
            <a:pPr marL="0" indent="0">
              <a:buNone/>
            </a:pPr>
            <a:endParaRPr lang="en-CA" i="1" dirty="0"/>
          </a:p>
        </p:txBody>
      </p:sp>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18</a:t>
            </a:fld>
            <a:endParaRPr lang="en-US"/>
          </a:p>
        </p:txBody>
      </p:sp>
      <p:pic>
        <p:nvPicPr>
          <p:cNvPr id="8" name="Picture 2" descr="File:FAIR data principl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14400"/>
            <a:ext cx="6051176"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7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95223" y="3788837"/>
            <a:ext cx="2585452" cy="2804648"/>
          </a:xfrm>
          <a:prstGeom prst="rect">
            <a:avLst/>
          </a:prstGeom>
        </p:spPr>
      </p:pic>
      <p:pic>
        <p:nvPicPr>
          <p:cNvPr id="7" name="Picture 6"/>
          <p:cNvPicPr>
            <a:picLocks noChangeAspect="1"/>
          </p:cNvPicPr>
          <p:nvPr/>
        </p:nvPicPr>
        <p:blipFill>
          <a:blip r:embed="rId4"/>
          <a:stretch>
            <a:fillRect/>
          </a:stretch>
        </p:blipFill>
        <p:spPr>
          <a:xfrm>
            <a:off x="3234383" y="3791119"/>
            <a:ext cx="2139578" cy="2971800"/>
          </a:xfrm>
          <a:prstGeom prst="rect">
            <a:avLst/>
          </a:prstGeom>
        </p:spPr>
      </p:pic>
      <p:pic>
        <p:nvPicPr>
          <p:cNvPr id="10" name="Picture 9"/>
          <p:cNvPicPr>
            <a:picLocks noChangeAspect="1"/>
          </p:cNvPicPr>
          <p:nvPr/>
        </p:nvPicPr>
        <p:blipFill>
          <a:blip r:embed="rId5"/>
          <a:stretch>
            <a:fillRect/>
          </a:stretch>
        </p:blipFill>
        <p:spPr>
          <a:xfrm>
            <a:off x="440493" y="-24043"/>
            <a:ext cx="7772400" cy="3643156"/>
          </a:xfrm>
          <a:prstGeom prst="rect">
            <a:avLst/>
          </a:prstGeom>
        </p:spPr>
      </p:pic>
      <p:pic>
        <p:nvPicPr>
          <p:cNvPr id="8" name="Picture 7"/>
          <p:cNvPicPr>
            <a:picLocks noChangeAspect="1"/>
          </p:cNvPicPr>
          <p:nvPr/>
        </p:nvPicPr>
        <p:blipFill>
          <a:blip r:embed="rId6"/>
          <a:stretch>
            <a:fillRect/>
          </a:stretch>
        </p:blipFill>
        <p:spPr>
          <a:xfrm>
            <a:off x="6152952" y="3767066"/>
            <a:ext cx="1594817" cy="593774"/>
          </a:xfrm>
          <a:prstGeom prst="rect">
            <a:avLst/>
          </a:prstGeom>
        </p:spPr>
      </p:pic>
      <p:pic>
        <p:nvPicPr>
          <p:cNvPr id="9" name="Picture 8"/>
          <p:cNvPicPr>
            <a:picLocks noChangeAspect="1"/>
          </p:cNvPicPr>
          <p:nvPr/>
        </p:nvPicPr>
        <p:blipFill>
          <a:blip r:embed="rId7"/>
          <a:stretch>
            <a:fillRect/>
          </a:stretch>
        </p:blipFill>
        <p:spPr>
          <a:xfrm>
            <a:off x="6388724" y="4572000"/>
            <a:ext cx="871614" cy="566099"/>
          </a:xfrm>
          <a:prstGeom prst="rect">
            <a:avLst/>
          </a:prstGeom>
        </p:spPr>
      </p:pic>
      <p:pic>
        <p:nvPicPr>
          <p:cNvPr id="1026" name="Picture 2" descr="Image result for bd2k nih"/>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45728" y="5416267"/>
            <a:ext cx="968925" cy="96892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idx="11"/>
          </p:nvPr>
        </p:nvSpPr>
        <p:spPr/>
        <p:txBody>
          <a:bodyPr/>
          <a:lstStyle/>
          <a:p>
            <a:r>
              <a:rPr lang="en-CA" smtClean="0"/>
              <a:t>@micheldumontier::FAIRCDR:2018-10-01</a:t>
            </a:r>
            <a:endParaRPr lang="en-CA"/>
          </a:p>
        </p:txBody>
      </p:sp>
      <p:sp>
        <p:nvSpPr>
          <p:cNvPr id="2" name="Slide Number Placeholder 1"/>
          <p:cNvSpPr>
            <a:spLocks noGrp="1"/>
          </p:cNvSpPr>
          <p:nvPr>
            <p:ph type="sldNum" sz="quarter" idx="12"/>
          </p:nvPr>
        </p:nvSpPr>
        <p:spPr/>
        <p:txBody>
          <a:bodyPr/>
          <a:lstStyle/>
          <a:p>
            <a:fld id="{2582ACC2-38F0-41F7-837F-EF42E2ECEECF}" type="slidenum">
              <a:rPr lang="en-US" smtClean="0"/>
              <a:pPr/>
              <a:t>19</a:t>
            </a:fld>
            <a:endParaRPr lang="en-US"/>
          </a:p>
        </p:txBody>
      </p:sp>
    </p:spTree>
    <p:extLst>
      <p:ext uri="{BB962C8B-B14F-4D97-AF65-F5344CB8AC3E}">
        <p14:creationId xmlns:p14="http://schemas.microsoft.com/office/powerpoint/2010/main" val="181599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4648200"/>
          </a:xfrm>
        </p:spPr>
        <p:txBody>
          <a:bodyPr>
            <a:normAutofit/>
          </a:bodyPr>
          <a:lstStyle/>
          <a:p>
            <a:r>
              <a:rPr lang="en-CA" dirty="0" smtClean="0"/>
              <a:t>An increasing number of discoveries are made using other people’s data</a:t>
            </a:r>
            <a:endParaRPr lang="en-CA" dirty="0"/>
          </a:p>
        </p:txBody>
      </p:sp>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2</a:t>
            </a:fld>
            <a:endParaRPr lang="en-US"/>
          </a:p>
        </p:txBody>
      </p:sp>
    </p:spTree>
    <p:extLst>
      <p:ext uri="{BB962C8B-B14F-4D97-AF65-F5344CB8AC3E}">
        <p14:creationId xmlns:p14="http://schemas.microsoft.com/office/powerpoint/2010/main" val="91187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20</a:t>
            </a:fld>
            <a:endParaRPr lang="en-US"/>
          </a:p>
        </p:txBody>
      </p:sp>
      <p:pic>
        <p:nvPicPr>
          <p:cNvPr id="6" name="Picture 5"/>
          <p:cNvPicPr>
            <a:picLocks noChangeAspect="1"/>
          </p:cNvPicPr>
          <p:nvPr/>
        </p:nvPicPr>
        <p:blipFill>
          <a:blip r:embed="rId2"/>
          <a:stretch>
            <a:fillRect/>
          </a:stretch>
        </p:blipFill>
        <p:spPr>
          <a:xfrm>
            <a:off x="51363" y="381000"/>
            <a:ext cx="9171250" cy="5562600"/>
          </a:xfrm>
          <a:prstGeom prst="rect">
            <a:avLst/>
          </a:prstGeom>
        </p:spPr>
      </p:pic>
      <p:sp>
        <p:nvSpPr>
          <p:cNvPr id="2" name="TextBox 1"/>
          <p:cNvSpPr txBox="1"/>
          <p:nvPr/>
        </p:nvSpPr>
        <p:spPr>
          <a:xfrm>
            <a:off x="533400" y="6215623"/>
            <a:ext cx="5486400" cy="369332"/>
          </a:xfrm>
          <a:prstGeom prst="rect">
            <a:avLst/>
          </a:prstGeom>
          <a:noFill/>
        </p:spPr>
        <p:txBody>
          <a:bodyPr wrap="square" rtlCol="0">
            <a:spAutoFit/>
          </a:bodyPr>
          <a:lstStyle/>
          <a:p>
            <a:r>
              <a:rPr lang="en-CA" dirty="0"/>
              <a:t>4 Principles (F,A,I,R) and 15 sub-principles.</a:t>
            </a:r>
          </a:p>
        </p:txBody>
      </p:sp>
      <p:sp>
        <p:nvSpPr>
          <p:cNvPr id="3" name="Rectangle 2"/>
          <p:cNvSpPr/>
          <p:nvPr/>
        </p:nvSpPr>
        <p:spPr>
          <a:xfrm>
            <a:off x="51363" y="5846291"/>
            <a:ext cx="4494692" cy="369332"/>
          </a:xfrm>
          <a:prstGeom prst="rect">
            <a:avLst/>
          </a:prstGeom>
        </p:spPr>
        <p:txBody>
          <a:bodyPr wrap="none">
            <a:spAutoFit/>
          </a:bodyPr>
          <a:lstStyle/>
          <a:p>
            <a:r>
              <a:rPr lang="en-US" dirty="0">
                <a:hlinkClick r:id="rId3"/>
              </a:rPr>
              <a:t>http://www.nature.com/articles/sdata201618</a:t>
            </a:r>
            <a:endParaRPr lang="en-US" dirty="0"/>
          </a:p>
        </p:txBody>
      </p:sp>
    </p:spTree>
    <p:extLst>
      <p:ext uri="{BB962C8B-B14F-4D97-AF65-F5344CB8AC3E}">
        <p14:creationId xmlns:p14="http://schemas.microsoft.com/office/powerpoint/2010/main" val="155061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4015-4087-4EE6-8565-C8479D2292EE}"/>
              </a:ext>
            </a:extLst>
          </p:cNvPr>
          <p:cNvSpPr>
            <a:spLocks noGrp="1"/>
          </p:cNvSpPr>
          <p:nvPr>
            <p:ph type="title"/>
          </p:nvPr>
        </p:nvSpPr>
        <p:spPr/>
        <p:txBody>
          <a:bodyPr/>
          <a:lstStyle/>
          <a:p>
            <a:r>
              <a:rPr lang="en-CA" dirty="0"/>
              <a:t>FAIR Principles - </a:t>
            </a:r>
            <a:r>
              <a:rPr lang="en-CA" dirty="0" smtClean="0"/>
              <a:t>summarized</a:t>
            </a:r>
            <a:endParaRPr lang="en-CA" dirty="0"/>
          </a:p>
        </p:txBody>
      </p:sp>
      <p:sp>
        <p:nvSpPr>
          <p:cNvPr id="3" name="Content Placeholder 2">
            <a:extLst>
              <a:ext uri="{FF2B5EF4-FFF2-40B4-BE49-F238E27FC236}">
                <a16:creationId xmlns:a16="http://schemas.microsoft.com/office/drawing/2014/main" id="{23E77B54-A081-4524-A5F6-1A5B6AF39490}"/>
              </a:ext>
            </a:extLst>
          </p:cNvPr>
          <p:cNvSpPr>
            <a:spLocks noGrp="1"/>
          </p:cNvSpPr>
          <p:nvPr>
            <p:ph idx="1"/>
          </p:nvPr>
        </p:nvSpPr>
        <p:spPr>
          <a:xfrm>
            <a:off x="457200" y="990600"/>
            <a:ext cx="8229600" cy="4983163"/>
          </a:xfrm>
        </p:spPr>
        <p:txBody>
          <a:bodyPr>
            <a:noAutofit/>
          </a:bodyPr>
          <a:lstStyle/>
          <a:p>
            <a:pPr marL="0" indent="0">
              <a:buNone/>
            </a:pPr>
            <a:r>
              <a:rPr lang="en-CA" sz="2000" b="1" dirty="0"/>
              <a:t>Findable</a:t>
            </a:r>
          </a:p>
          <a:p>
            <a:r>
              <a:rPr lang="en-CA" sz="2000" dirty="0"/>
              <a:t>Globally unique, resolvable, and persistent </a:t>
            </a:r>
            <a:r>
              <a:rPr lang="en-CA" sz="2000" b="1" dirty="0"/>
              <a:t>identifiers</a:t>
            </a:r>
          </a:p>
          <a:p>
            <a:r>
              <a:rPr lang="en-CA" sz="2000" dirty="0"/>
              <a:t>Machine-readable </a:t>
            </a:r>
            <a:r>
              <a:rPr lang="en-CA" sz="2000" b="1" dirty="0"/>
              <a:t>descriptions </a:t>
            </a:r>
            <a:r>
              <a:rPr lang="en-CA" sz="2000" dirty="0"/>
              <a:t>to support </a:t>
            </a:r>
            <a:r>
              <a:rPr lang="en-CA" sz="2000" dirty="0" smtClean="0"/>
              <a:t>structured search and filtering</a:t>
            </a:r>
            <a:endParaRPr lang="en-CA" sz="2000" dirty="0"/>
          </a:p>
          <a:p>
            <a:pPr marL="0" indent="0">
              <a:buNone/>
            </a:pPr>
            <a:endParaRPr lang="en-CA" sz="2000" dirty="0"/>
          </a:p>
          <a:p>
            <a:pPr marL="0" indent="0">
              <a:buNone/>
            </a:pPr>
            <a:r>
              <a:rPr lang="en-CA" sz="2000" b="1" dirty="0"/>
              <a:t>Accessible</a:t>
            </a:r>
          </a:p>
          <a:p>
            <a:r>
              <a:rPr lang="en-CA" sz="2000" b="1" dirty="0"/>
              <a:t>Metadata</a:t>
            </a:r>
            <a:r>
              <a:rPr lang="en-CA" sz="2000" dirty="0"/>
              <a:t> is accessible beyond the lifetime of the digital resource</a:t>
            </a:r>
          </a:p>
          <a:p>
            <a:r>
              <a:rPr lang="en-CA" sz="2000" dirty="0" smtClean="0"/>
              <a:t>Clearly </a:t>
            </a:r>
            <a:r>
              <a:rPr lang="en-CA" sz="2000" dirty="0"/>
              <a:t>defined </a:t>
            </a:r>
            <a:r>
              <a:rPr lang="en-CA" sz="2000" b="1" dirty="0"/>
              <a:t>access and security </a:t>
            </a:r>
            <a:r>
              <a:rPr lang="en-CA" sz="2000" b="1" dirty="0" smtClean="0"/>
              <a:t>protocols (</a:t>
            </a:r>
            <a:r>
              <a:rPr lang="en-CA" sz="1600" b="1" dirty="0" smtClean="0"/>
              <a:t>FAIR != Open)</a:t>
            </a:r>
            <a:endParaRPr lang="en-CA" sz="1600" b="1" dirty="0"/>
          </a:p>
          <a:p>
            <a:endParaRPr lang="en-CA" sz="2000" dirty="0"/>
          </a:p>
          <a:p>
            <a:pPr marL="0" indent="0">
              <a:buNone/>
            </a:pPr>
            <a:r>
              <a:rPr lang="en-CA" sz="2000" b="1" dirty="0"/>
              <a:t>Interoperable</a:t>
            </a:r>
          </a:p>
          <a:p>
            <a:r>
              <a:rPr lang="en-CA" sz="2000" dirty="0" smtClean="0"/>
              <a:t>Extensible </a:t>
            </a:r>
            <a:r>
              <a:rPr lang="en-CA" sz="2000" b="1" dirty="0" smtClean="0"/>
              <a:t>machine interpretable </a:t>
            </a:r>
            <a:r>
              <a:rPr lang="en-CA" sz="2000" dirty="0" smtClean="0"/>
              <a:t>formats for </a:t>
            </a:r>
            <a:r>
              <a:rPr lang="en-CA" sz="2000" dirty="0"/>
              <a:t>data + metadata</a:t>
            </a:r>
          </a:p>
          <a:p>
            <a:r>
              <a:rPr lang="en-CA" sz="2000" dirty="0"/>
              <a:t>Use</a:t>
            </a:r>
            <a:r>
              <a:rPr lang="en-CA" sz="2000" b="1" dirty="0"/>
              <a:t> FAIR vocabularies</a:t>
            </a:r>
            <a:r>
              <a:rPr lang="en-CA" sz="2000" dirty="0"/>
              <a:t> and </a:t>
            </a:r>
            <a:r>
              <a:rPr lang="en-CA" sz="2000" b="1" dirty="0"/>
              <a:t>link</a:t>
            </a:r>
            <a:r>
              <a:rPr lang="en-CA" sz="2000" dirty="0"/>
              <a:t> to other resources</a:t>
            </a:r>
          </a:p>
          <a:p>
            <a:endParaRPr lang="en-CA" sz="2000" dirty="0"/>
          </a:p>
          <a:p>
            <a:pPr marL="0" indent="0">
              <a:buNone/>
            </a:pPr>
            <a:r>
              <a:rPr lang="en-CA" sz="2000" b="1" dirty="0"/>
              <a:t>Reusable</a:t>
            </a:r>
            <a:r>
              <a:rPr lang="en-CA" sz="2000" dirty="0"/>
              <a:t> </a:t>
            </a:r>
          </a:p>
          <a:p>
            <a:r>
              <a:rPr lang="en-CA" sz="2000" b="1" dirty="0" smtClean="0"/>
              <a:t>Provide </a:t>
            </a:r>
            <a:r>
              <a:rPr lang="en-CA" sz="2000" dirty="0" smtClean="0"/>
              <a:t>licensing</a:t>
            </a:r>
            <a:r>
              <a:rPr lang="en-CA" sz="2000" dirty="0"/>
              <a:t>, provenance, </a:t>
            </a:r>
            <a:r>
              <a:rPr lang="en-CA" sz="2000" dirty="0" smtClean="0"/>
              <a:t>and use community-standards</a:t>
            </a:r>
            <a:endParaRPr lang="en-CA" sz="2000" dirty="0"/>
          </a:p>
        </p:txBody>
      </p:sp>
      <p:sp>
        <p:nvSpPr>
          <p:cNvPr id="4" name="Footer Placeholder 3">
            <a:extLst>
              <a:ext uri="{FF2B5EF4-FFF2-40B4-BE49-F238E27FC236}">
                <a16:creationId xmlns:a16="http://schemas.microsoft.com/office/drawing/2014/main" id="{4ED1A08D-2982-4C2D-8247-9F74735E8AA4}"/>
              </a:ext>
            </a:extLst>
          </p:cNvPr>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a:extLst>
              <a:ext uri="{FF2B5EF4-FFF2-40B4-BE49-F238E27FC236}">
                <a16:creationId xmlns:a16="http://schemas.microsoft.com/office/drawing/2014/main" id="{5B49D34B-B84A-4EBA-87F4-DD68E3AFD046}"/>
              </a:ext>
            </a:extLst>
          </p:cNvPr>
          <p:cNvSpPr>
            <a:spLocks noGrp="1"/>
          </p:cNvSpPr>
          <p:nvPr>
            <p:ph type="sldNum" sz="quarter" idx="12"/>
          </p:nvPr>
        </p:nvSpPr>
        <p:spPr/>
        <p:txBody>
          <a:bodyPr/>
          <a:lstStyle/>
          <a:p>
            <a:fld id="{2582ACC2-38F0-41F7-837F-EF42E2ECEECF}" type="slidenum">
              <a:rPr lang="en-US" smtClean="0"/>
              <a:pPr/>
              <a:t>21</a:t>
            </a:fld>
            <a:endParaRPr lang="en-US"/>
          </a:p>
        </p:txBody>
      </p:sp>
    </p:spTree>
    <p:extLst>
      <p:ext uri="{BB962C8B-B14F-4D97-AF65-F5344CB8AC3E}">
        <p14:creationId xmlns:p14="http://schemas.microsoft.com/office/powerpoint/2010/main" val="405360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500" y="2057400"/>
            <a:ext cx="8001000" cy="2209800"/>
          </a:xfrm>
        </p:spPr>
        <p:txBody>
          <a:bodyPr>
            <a:normAutofit/>
          </a:bodyPr>
          <a:lstStyle/>
          <a:p>
            <a:pPr marL="0" indent="0" algn="just">
              <a:buNone/>
            </a:pPr>
            <a:r>
              <a:rPr lang="en-CA" sz="3600" b="1" dirty="0">
                <a:solidFill>
                  <a:schemeClr val="tx2"/>
                </a:solidFill>
              </a:rPr>
              <a:t>Improving the </a:t>
            </a:r>
            <a:r>
              <a:rPr lang="en-CA" sz="3600" b="1" dirty="0" err="1">
                <a:solidFill>
                  <a:schemeClr val="tx2"/>
                </a:solidFill>
              </a:rPr>
              <a:t>FAIRness</a:t>
            </a:r>
            <a:r>
              <a:rPr lang="en-CA" sz="3600" b="1" dirty="0">
                <a:solidFill>
                  <a:schemeClr val="tx2"/>
                </a:solidFill>
              </a:rPr>
              <a:t> of digital resources will </a:t>
            </a:r>
            <a:r>
              <a:rPr lang="en-CA" sz="3600" b="1" i="1" dirty="0">
                <a:solidFill>
                  <a:schemeClr val="tx2"/>
                </a:solidFill>
              </a:rPr>
              <a:t>increase </a:t>
            </a:r>
            <a:r>
              <a:rPr lang="en-CA" sz="3600" b="1" dirty="0">
                <a:solidFill>
                  <a:schemeClr val="tx2"/>
                </a:solidFill>
              </a:rPr>
              <a:t>their</a:t>
            </a:r>
            <a:r>
              <a:rPr lang="en-CA" sz="3600" b="1" i="1" dirty="0">
                <a:solidFill>
                  <a:schemeClr val="tx2"/>
                </a:solidFill>
              </a:rPr>
              <a:t> </a:t>
            </a:r>
            <a:r>
              <a:rPr lang="en-CA" sz="3600" b="1" u="sng" dirty="0">
                <a:solidFill>
                  <a:schemeClr val="tx2"/>
                </a:solidFill>
              </a:rPr>
              <a:t>quality</a:t>
            </a:r>
            <a:r>
              <a:rPr lang="en-CA" sz="3600" b="1" dirty="0">
                <a:solidFill>
                  <a:schemeClr val="tx2"/>
                </a:solidFill>
              </a:rPr>
              <a:t> and their </a:t>
            </a:r>
            <a:r>
              <a:rPr lang="en-CA" sz="3600" b="1" u="sng" dirty="0" smtClean="0">
                <a:solidFill>
                  <a:schemeClr val="tx2"/>
                </a:solidFill>
              </a:rPr>
              <a:t>potential and ease for reuse</a:t>
            </a:r>
            <a:r>
              <a:rPr lang="en-CA" sz="3600" b="1" dirty="0" smtClean="0">
                <a:solidFill>
                  <a:schemeClr val="tx2"/>
                </a:solidFill>
              </a:rPr>
              <a:t>.</a:t>
            </a:r>
            <a:endParaRPr lang="en-CA" sz="3600" b="1" dirty="0">
              <a:solidFill>
                <a:schemeClr val="tx2"/>
              </a:solidFill>
            </a:endParaRPr>
          </a:p>
        </p:txBody>
      </p:sp>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22</a:t>
            </a:fld>
            <a:endParaRPr lang="en-US"/>
          </a:p>
        </p:txBody>
      </p:sp>
    </p:spTree>
    <p:extLst>
      <p:ext uri="{BB962C8B-B14F-4D97-AF65-F5344CB8AC3E}">
        <p14:creationId xmlns:p14="http://schemas.microsoft.com/office/powerpoint/2010/main" val="325168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sz="3600" dirty="0" err="1" smtClean="0"/>
              <a:t>FAIRness</a:t>
            </a:r>
            <a:r>
              <a:rPr lang="en-CA" sz="3600" dirty="0" smtClean="0"/>
              <a:t> assessments </a:t>
            </a:r>
            <a:br>
              <a:rPr lang="en-CA" sz="3600" dirty="0" smtClean="0"/>
            </a:br>
            <a:r>
              <a:rPr lang="en-CA" sz="3600" dirty="0" smtClean="0"/>
              <a:t>may affect which data people use</a:t>
            </a:r>
            <a:endParaRPr lang="en-CA" sz="3600" dirty="0"/>
          </a:p>
        </p:txBody>
      </p:sp>
      <p:sp>
        <p:nvSpPr>
          <p:cNvPr id="3" name="Content Placeholder 2"/>
          <p:cNvSpPr>
            <a:spLocks noGrp="1"/>
          </p:cNvSpPr>
          <p:nvPr>
            <p:ph idx="1"/>
          </p:nvPr>
        </p:nvSpPr>
        <p:spPr/>
        <p:txBody>
          <a:bodyPr/>
          <a:lstStyle/>
          <a:p>
            <a:endParaRPr lang="en-CA"/>
          </a:p>
        </p:txBody>
      </p:sp>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23</a:t>
            </a:fld>
            <a:endParaRPr lang="en-US"/>
          </a:p>
        </p:txBody>
      </p:sp>
      <p:pic>
        <p:nvPicPr>
          <p:cNvPr id="7" name="Picture 6"/>
          <p:cNvPicPr>
            <a:picLocks noChangeAspect="1"/>
          </p:cNvPicPr>
          <p:nvPr/>
        </p:nvPicPr>
        <p:blipFill>
          <a:blip r:embed="rId2"/>
          <a:stretch>
            <a:fillRect/>
          </a:stretch>
        </p:blipFill>
        <p:spPr>
          <a:xfrm>
            <a:off x="533400" y="1143000"/>
            <a:ext cx="7936644" cy="5677169"/>
          </a:xfrm>
          <a:prstGeom prst="rect">
            <a:avLst/>
          </a:prstGeom>
        </p:spPr>
      </p:pic>
    </p:spTree>
    <p:extLst>
      <p:ext uri="{BB962C8B-B14F-4D97-AF65-F5344CB8AC3E}">
        <p14:creationId xmlns:p14="http://schemas.microsoft.com/office/powerpoint/2010/main" val="81349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09800"/>
            <a:ext cx="8229600" cy="1143000"/>
          </a:xfrm>
        </p:spPr>
        <p:txBody>
          <a:bodyPr>
            <a:normAutofit fontScale="90000"/>
          </a:bodyPr>
          <a:lstStyle/>
          <a:p>
            <a:r>
              <a:rPr lang="en-US" dirty="0" smtClean="0"/>
              <a:t>Communities </a:t>
            </a:r>
            <a:br>
              <a:rPr lang="en-US" dirty="0" smtClean="0"/>
            </a:br>
            <a:r>
              <a:rPr lang="en-US" i="1" dirty="0" smtClean="0"/>
              <a:t>must</a:t>
            </a:r>
            <a:r>
              <a:rPr lang="en-US" dirty="0" smtClean="0"/>
              <a:t> make clear their expectations</a:t>
            </a:r>
            <a:endParaRPr lang="en-US" dirty="0"/>
          </a:p>
        </p:txBody>
      </p:sp>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24</a:t>
            </a:fld>
            <a:endParaRPr lang="en-US"/>
          </a:p>
        </p:txBody>
      </p:sp>
    </p:spTree>
    <p:extLst>
      <p:ext uri="{BB962C8B-B14F-4D97-AF65-F5344CB8AC3E}">
        <p14:creationId xmlns:p14="http://schemas.microsoft.com/office/powerpoint/2010/main" val="39440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17849" y="3232577"/>
            <a:ext cx="8040352" cy="2409487"/>
          </a:xfrm>
          <a:prstGeom prst="rect">
            <a:avLst/>
          </a:prstGeom>
        </p:spPr>
      </p:pic>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25</a:t>
            </a:fld>
            <a:endParaRPr lang="en-US"/>
          </a:p>
        </p:txBody>
      </p:sp>
      <p:pic>
        <p:nvPicPr>
          <p:cNvPr id="6" name="Picture 5"/>
          <p:cNvPicPr>
            <a:picLocks noChangeAspect="1"/>
          </p:cNvPicPr>
          <p:nvPr/>
        </p:nvPicPr>
        <p:blipFill>
          <a:blip r:embed="rId3"/>
          <a:stretch>
            <a:fillRect/>
          </a:stretch>
        </p:blipFill>
        <p:spPr>
          <a:xfrm>
            <a:off x="451186" y="42516"/>
            <a:ext cx="7321214" cy="3190061"/>
          </a:xfrm>
          <a:prstGeom prst="rect">
            <a:avLst/>
          </a:prstGeom>
        </p:spPr>
      </p:pic>
      <p:sp>
        <p:nvSpPr>
          <p:cNvPr id="13" name="Rectangle 12"/>
          <p:cNvSpPr/>
          <p:nvPr/>
        </p:nvSpPr>
        <p:spPr>
          <a:xfrm>
            <a:off x="180975" y="5280886"/>
            <a:ext cx="4572000" cy="1477328"/>
          </a:xfrm>
          <a:prstGeom prst="rect">
            <a:avLst/>
          </a:prstGeom>
        </p:spPr>
        <p:txBody>
          <a:bodyPr>
            <a:spAutoFit/>
          </a:bodyPr>
          <a:lstStyle/>
          <a:p>
            <a:r>
              <a:rPr lang="en-US" u="sng" dirty="0">
                <a:hlinkClick r:id="rId4"/>
              </a:rPr>
              <a:t>http://</a:t>
            </a:r>
            <a:r>
              <a:rPr lang="en-US" u="sng" dirty="0" smtClean="0">
                <a:hlinkClick r:id="rId4"/>
              </a:rPr>
              <a:t>www.nature.com/articles/sdata201618</a:t>
            </a:r>
            <a:endParaRPr lang="en-US" u="sng" dirty="0" smtClean="0"/>
          </a:p>
          <a:p>
            <a:endParaRPr lang="en-US" u="sng" dirty="0"/>
          </a:p>
          <a:p>
            <a:r>
              <a:rPr lang="en-US" b="1" u="sng" dirty="0" smtClean="0"/>
              <a:t>Many of these citations are communities discussing what this means for them</a:t>
            </a:r>
            <a:endParaRPr lang="en-US" b="1" u="sng" dirty="0"/>
          </a:p>
          <a:p>
            <a:endParaRPr lang="en-US" b="1" u="sng" dirty="0"/>
          </a:p>
        </p:txBody>
      </p:sp>
      <p:sp>
        <p:nvSpPr>
          <p:cNvPr id="14" name="TextBox 13"/>
          <p:cNvSpPr txBox="1"/>
          <p:nvPr/>
        </p:nvSpPr>
        <p:spPr>
          <a:xfrm>
            <a:off x="5410200" y="5834884"/>
            <a:ext cx="1127232" cy="369332"/>
          </a:xfrm>
          <a:prstGeom prst="rect">
            <a:avLst/>
          </a:prstGeom>
          <a:noFill/>
        </p:spPr>
        <p:txBody>
          <a:bodyPr wrap="none" rtlCol="0">
            <a:spAutoFit/>
          </a:bodyPr>
          <a:lstStyle/>
          <a:p>
            <a:r>
              <a:rPr lang="en-CA" i="1" dirty="0" smtClean="0"/>
              <a:t>June 2018</a:t>
            </a:r>
            <a:endParaRPr lang="en-CA" i="1" dirty="0"/>
          </a:p>
        </p:txBody>
      </p:sp>
    </p:spTree>
    <p:extLst>
      <p:ext uri="{BB962C8B-B14F-4D97-AF65-F5344CB8AC3E}">
        <p14:creationId xmlns:p14="http://schemas.microsoft.com/office/powerpoint/2010/main" val="110438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Measuring </a:t>
            </a:r>
            <a:r>
              <a:rPr lang="en-CA" dirty="0" err="1" smtClean="0"/>
              <a:t>FAIRness</a:t>
            </a:r>
            <a:endParaRPr lang="en-CA" dirty="0"/>
          </a:p>
        </p:txBody>
      </p:sp>
      <p:sp>
        <p:nvSpPr>
          <p:cNvPr id="3" name="Content Placeholder 2"/>
          <p:cNvSpPr>
            <a:spLocks noGrp="1"/>
          </p:cNvSpPr>
          <p:nvPr>
            <p:ph idx="1"/>
          </p:nvPr>
        </p:nvSpPr>
        <p:spPr>
          <a:xfrm>
            <a:off x="457200" y="1600200"/>
            <a:ext cx="8382000" cy="4525963"/>
          </a:xfrm>
        </p:spPr>
        <p:txBody>
          <a:bodyPr>
            <a:normAutofit/>
          </a:bodyPr>
          <a:lstStyle/>
          <a:p>
            <a:r>
              <a:rPr lang="en-CA" dirty="0"/>
              <a:t>A metric is a standard of measurement. </a:t>
            </a:r>
          </a:p>
          <a:p>
            <a:r>
              <a:rPr lang="en-CA" dirty="0"/>
              <a:t>It </a:t>
            </a:r>
            <a:r>
              <a:rPr lang="en-CA" i="1" u="sng" dirty="0"/>
              <a:t>must</a:t>
            </a:r>
            <a:r>
              <a:rPr lang="en-CA" u="sng" dirty="0"/>
              <a:t> provide clear definition</a:t>
            </a:r>
            <a:r>
              <a:rPr lang="en-CA" dirty="0"/>
              <a:t> of </a:t>
            </a:r>
            <a:r>
              <a:rPr lang="en-CA" b="1" dirty="0"/>
              <a:t>what is being measured</a:t>
            </a:r>
            <a:r>
              <a:rPr lang="en-CA" dirty="0"/>
              <a:t>, </a:t>
            </a:r>
            <a:r>
              <a:rPr lang="en-CA" b="1" dirty="0"/>
              <a:t>why</a:t>
            </a:r>
            <a:r>
              <a:rPr lang="en-CA" dirty="0"/>
              <a:t> one wants to measure it. </a:t>
            </a:r>
          </a:p>
          <a:p>
            <a:r>
              <a:rPr lang="en-CA" dirty="0"/>
              <a:t>It </a:t>
            </a:r>
            <a:r>
              <a:rPr lang="en-CA" i="1" dirty="0"/>
              <a:t>must</a:t>
            </a:r>
            <a:r>
              <a:rPr lang="en-CA" dirty="0"/>
              <a:t> describe </a:t>
            </a:r>
            <a:r>
              <a:rPr lang="en-CA" b="1" dirty="0" smtClean="0"/>
              <a:t>what a valid result is </a:t>
            </a:r>
            <a:r>
              <a:rPr lang="en-CA" dirty="0" smtClean="0"/>
              <a:t>and </a:t>
            </a:r>
            <a:r>
              <a:rPr lang="en-CA" b="1" dirty="0" smtClean="0"/>
              <a:t>how</a:t>
            </a:r>
            <a:r>
              <a:rPr lang="en-CA" dirty="0" smtClean="0"/>
              <a:t> one obtains it, </a:t>
            </a:r>
            <a:r>
              <a:rPr lang="en-CA" dirty="0"/>
              <a:t>so that it can be reproduced by others. </a:t>
            </a:r>
          </a:p>
        </p:txBody>
      </p:sp>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26</a:t>
            </a:fld>
            <a:endParaRPr lang="en-US"/>
          </a:p>
        </p:txBody>
      </p:sp>
    </p:spTree>
    <p:extLst>
      <p:ext uri="{BB962C8B-B14F-4D97-AF65-F5344CB8AC3E}">
        <p14:creationId xmlns:p14="http://schemas.microsoft.com/office/powerpoint/2010/main" val="426950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Qualities of a Good Metric</a:t>
            </a:r>
            <a:endParaRPr lang="en-CA" dirty="0"/>
          </a:p>
        </p:txBody>
      </p:sp>
      <p:sp>
        <p:nvSpPr>
          <p:cNvPr id="3" name="Content Placeholder 2"/>
          <p:cNvSpPr>
            <a:spLocks noGrp="1"/>
          </p:cNvSpPr>
          <p:nvPr>
            <p:ph idx="1"/>
          </p:nvPr>
        </p:nvSpPr>
        <p:spPr>
          <a:xfrm>
            <a:off x="457200" y="1600200"/>
            <a:ext cx="8382000" cy="4525963"/>
          </a:xfrm>
        </p:spPr>
        <p:txBody>
          <a:bodyPr>
            <a:normAutofit fontScale="85000" lnSpcReduction="10000"/>
          </a:bodyPr>
          <a:lstStyle/>
          <a:p>
            <a:r>
              <a:rPr lang="en-US" b="1" dirty="0"/>
              <a:t>Clear</a:t>
            </a:r>
            <a:r>
              <a:rPr lang="en-US" dirty="0"/>
              <a:t>: anyone can understand the purpose of the metric </a:t>
            </a:r>
            <a:endParaRPr lang="en-US" dirty="0" smtClean="0"/>
          </a:p>
          <a:p>
            <a:r>
              <a:rPr lang="en-US" b="1" dirty="0" smtClean="0"/>
              <a:t>Realistic</a:t>
            </a:r>
            <a:r>
              <a:rPr lang="en-US" dirty="0"/>
              <a:t>: c</a:t>
            </a:r>
            <a:r>
              <a:rPr lang="en-US" dirty="0" smtClean="0"/>
              <a:t>ompliance should not be unduly complicated</a:t>
            </a:r>
            <a:endParaRPr lang="en-US" dirty="0"/>
          </a:p>
          <a:p>
            <a:r>
              <a:rPr lang="en-US" b="1" dirty="0" smtClean="0"/>
              <a:t>Discriminating</a:t>
            </a:r>
            <a:r>
              <a:rPr lang="en-US" dirty="0"/>
              <a:t>: </a:t>
            </a:r>
            <a:r>
              <a:rPr lang="en-US" dirty="0" smtClean="0"/>
              <a:t>the measure can distinguish between those resources that meet the criteria and those that do not</a:t>
            </a:r>
          </a:p>
          <a:p>
            <a:r>
              <a:rPr lang="en-US" b="1" dirty="0" smtClean="0"/>
              <a:t>Measurable</a:t>
            </a:r>
            <a:r>
              <a:rPr lang="en-US" dirty="0"/>
              <a:t>: the assessment can be made in an objective, quantitative, machine-interpretable, scalable and reproducible </a:t>
            </a:r>
            <a:r>
              <a:rPr lang="en-US" dirty="0" smtClean="0"/>
              <a:t>manner</a:t>
            </a:r>
          </a:p>
          <a:p>
            <a:r>
              <a:rPr lang="en-US" b="1" dirty="0" smtClean="0"/>
              <a:t>Universal</a:t>
            </a:r>
            <a:r>
              <a:rPr lang="en-US" dirty="0" smtClean="0"/>
              <a:t>: </a:t>
            </a:r>
            <a:r>
              <a:rPr lang="en-US" dirty="0"/>
              <a:t>The metric should be applicable to all digital resources</a:t>
            </a:r>
            <a:endParaRPr lang="en-CA" dirty="0"/>
          </a:p>
        </p:txBody>
      </p:sp>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27</a:t>
            </a:fld>
            <a:endParaRPr lang="en-US"/>
          </a:p>
        </p:txBody>
      </p:sp>
    </p:spTree>
    <p:extLst>
      <p:ext uri="{BB962C8B-B14F-4D97-AF65-F5344CB8AC3E}">
        <p14:creationId xmlns:p14="http://schemas.microsoft.com/office/powerpoint/2010/main" val="38661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382000" cy="4876799"/>
          </a:xfrm>
        </p:spPr>
        <p:txBody>
          <a:bodyPr>
            <a:noAutofit/>
          </a:bodyPr>
          <a:lstStyle/>
          <a:p>
            <a:r>
              <a:rPr lang="en-US" sz="2000" b="1" dirty="0" smtClean="0"/>
              <a:t>14 universal </a:t>
            </a:r>
            <a:r>
              <a:rPr lang="en-US" sz="2000" b="1" dirty="0"/>
              <a:t>metrics </a:t>
            </a:r>
            <a:r>
              <a:rPr lang="en-US" sz="2000" dirty="0"/>
              <a:t>covering each of the FAIR sub-principles</a:t>
            </a:r>
            <a:r>
              <a:rPr lang="en-US" sz="2000" dirty="0" smtClean="0"/>
              <a:t>. The </a:t>
            </a:r>
            <a:r>
              <a:rPr lang="en-US" sz="2000" b="1" dirty="0"/>
              <a:t>metrics</a:t>
            </a:r>
            <a:r>
              <a:rPr lang="en-US" sz="2000" dirty="0"/>
              <a:t> </a:t>
            </a:r>
            <a:r>
              <a:rPr lang="en-US" sz="2000" b="1" dirty="0" smtClean="0"/>
              <a:t>demand</a:t>
            </a:r>
            <a:r>
              <a:rPr lang="en-US" sz="2000" dirty="0" smtClean="0"/>
              <a:t> </a:t>
            </a:r>
            <a:r>
              <a:rPr lang="en-US" sz="2000" b="1" dirty="0" smtClean="0"/>
              <a:t>evidence</a:t>
            </a:r>
            <a:r>
              <a:rPr lang="en-US" sz="2000" dirty="0" smtClean="0"/>
              <a:t> </a:t>
            </a:r>
            <a:r>
              <a:rPr lang="en-US" sz="2000" dirty="0"/>
              <a:t>from the community, some of which may require specific new actions. </a:t>
            </a:r>
            <a:endParaRPr lang="en-US" sz="2000" dirty="0" smtClean="0"/>
          </a:p>
          <a:p>
            <a:r>
              <a:rPr lang="en-US" sz="2000" dirty="0" smtClean="0"/>
              <a:t>Digital </a:t>
            </a:r>
            <a:r>
              <a:rPr lang="en-US" sz="2000" dirty="0"/>
              <a:t>resource providers must </a:t>
            </a:r>
            <a:r>
              <a:rPr lang="en-US" sz="2000" b="1" u="sng" dirty="0"/>
              <a:t>provide</a:t>
            </a:r>
            <a:r>
              <a:rPr lang="en-US" sz="2000" dirty="0"/>
              <a:t> a </a:t>
            </a:r>
            <a:r>
              <a:rPr lang="en-US" sz="2000" dirty="0" smtClean="0"/>
              <a:t>web-accessible document with </a:t>
            </a:r>
            <a:r>
              <a:rPr lang="en-US" sz="2000" b="1" u="sng" dirty="0" smtClean="0"/>
              <a:t>machine-readable </a:t>
            </a:r>
            <a:r>
              <a:rPr lang="en-US" sz="2000" b="1" u="sng" dirty="0"/>
              <a:t>metadata </a:t>
            </a:r>
            <a:r>
              <a:rPr lang="en-US" sz="2000" dirty="0"/>
              <a:t>(FM-F2, </a:t>
            </a:r>
            <a:r>
              <a:rPr lang="en-US" sz="2000" dirty="0" smtClean="0"/>
              <a:t>FM-F3), detail </a:t>
            </a:r>
            <a:r>
              <a:rPr lang="en-US" sz="2000" b="1" dirty="0" smtClean="0"/>
              <a:t>identifier </a:t>
            </a:r>
            <a:r>
              <a:rPr lang="en-US" sz="2000" b="1" dirty="0"/>
              <a:t>management </a:t>
            </a:r>
            <a:r>
              <a:rPr lang="en-US" sz="2000" dirty="0"/>
              <a:t>(FM-F1B), </a:t>
            </a:r>
            <a:r>
              <a:rPr lang="en-US" sz="2000" b="1" dirty="0"/>
              <a:t>metadata longevity </a:t>
            </a:r>
            <a:r>
              <a:rPr lang="en-US" sz="2000" dirty="0"/>
              <a:t>(FM-A2), and any </a:t>
            </a:r>
            <a:r>
              <a:rPr lang="en-US" sz="2000" b="1" dirty="0"/>
              <a:t>additional</a:t>
            </a:r>
            <a:r>
              <a:rPr lang="en-US" sz="2000" dirty="0"/>
              <a:t> </a:t>
            </a:r>
            <a:r>
              <a:rPr lang="en-US" sz="2000" b="1" dirty="0"/>
              <a:t>authorization</a:t>
            </a:r>
            <a:r>
              <a:rPr lang="en-US" sz="2000" dirty="0"/>
              <a:t> procedures (FM-A1.2</a:t>
            </a:r>
            <a:r>
              <a:rPr lang="en-US" sz="2000" dirty="0" smtClean="0"/>
              <a:t>).</a:t>
            </a:r>
          </a:p>
          <a:p>
            <a:r>
              <a:rPr lang="en-US" sz="2000" dirty="0" smtClean="0"/>
              <a:t>They </a:t>
            </a:r>
            <a:r>
              <a:rPr lang="en-US" sz="2000" dirty="0"/>
              <a:t>must ensure the </a:t>
            </a:r>
            <a:r>
              <a:rPr lang="en-US" sz="2000" b="1" u="sng" dirty="0"/>
              <a:t>public registration </a:t>
            </a:r>
            <a:r>
              <a:rPr lang="en-US" sz="2000" dirty="0"/>
              <a:t>of their </a:t>
            </a:r>
            <a:r>
              <a:rPr lang="en-US" sz="2000" b="1" dirty="0"/>
              <a:t>identifier schemes </a:t>
            </a:r>
            <a:r>
              <a:rPr lang="en-US" sz="2000" dirty="0"/>
              <a:t>(FM-F1A), (secure) </a:t>
            </a:r>
            <a:r>
              <a:rPr lang="en-US" sz="2000" b="1" dirty="0"/>
              <a:t>access protocols </a:t>
            </a:r>
            <a:r>
              <a:rPr lang="en-US" sz="2000" dirty="0"/>
              <a:t>(FM-A1.1), </a:t>
            </a:r>
            <a:r>
              <a:rPr lang="en-US" sz="2000" b="1" dirty="0"/>
              <a:t>knowledge representation languages</a:t>
            </a:r>
            <a:r>
              <a:rPr lang="en-US" sz="2000" dirty="0"/>
              <a:t> (FM-I1), </a:t>
            </a:r>
            <a:r>
              <a:rPr lang="en-US" sz="2000" b="1" dirty="0"/>
              <a:t>licenses</a:t>
            </a:r>
            <a:r>
              <a:rPr lang="en-US" sz="2000" dirty="0"/>
              <a:t> (FM-R1.1), </a:t>
            </a:r>
            <a:r>
              <a:rPr lang="en-US" sz="2000" b="1" dirty="0"/>
              <a:t>provenance</a:t>
            </a:r>
            <a:r>
              <a:rPr lang="en-US" sz="2000" dirty="0"/>
              <a:t> specifications (FM-R1.2</a:t>
            </a:r>
            <a:r>
              <a:rPr lang="en-US" sz="2000" dirty="0" smtClean="0"/>
              <a:t>), and community </a:t>
            </a:r>
            <a:r>
              <a:rPr lang="en-US" sz="2000" b="1" dirty="0" smtClean="0"/>
              <a:t>standards</a:t>
            </a:r>
            <a:r>
              <a:rPr lang="en-US" sz="2000" dirty="0" smtClean="0"/>
              <a:t> (FM-R1.3). </a:t>
            </a:r>
          </a:p>
          <a:p>
            <a:r>
              <a:rPr lang="en-US" sz="2000" dirty="0" smtClean="0"/>
              <a:t>They must provide </a:t>
            </a:r>
            <a:r>
              <a:rPr lang="en-US" sz="2000" b="1" u="sng" dirty="0" smtClean="0"/>
              <a:t>evidence</a:t>
            </a:r>
            <a:r>
              <a:rPr lang="en-US" sz="2000" dirty="0" smtClean="0"/>
              <a:t> </a:t>
            </a:r>
            <a:r>
              <a:rPr lang="en-US" sz="2000" dirty="0"/>
              <a:t>of ability to find the digital resource in </a:t>
            </a:r>
            <a:r>
              <a:rPr lang="en-US" sz="2000" b="1" dirty="0"/>
              <a:t>search results </a:t>
            </a:r>
            <a:r>
              <a:rPr lang="en-US" sz="2000" dirty="0"/>
              <a:t>(FM-F4), </a:t>
            </a:r>
            <a:r>
              <a:rPr lang="en-US" sz="2000" b="1" dirty="0"/>
              <a:t>linking</a:t>
            </a:r>
            <a:r>
              <a:rPr lang="en-US" sz="2000" dirty="0"/>
              <a:t> to other resources (FM-I3), </a:t>
            </a:r>
            <a:r>
              <a:rPr lang="en-US" sz="2000" b="1" dirty="0" err="1"/>
              <a:t>FAIRness</a:t>
            </a:r>
            <a:r>
              <a:rPr lang="en-US" sz="2000" dirty="0"/>
              <a:t> of linked resources (FM-I2), and </a:t>
            </a:r>
            <a:r>
              <a:rPr lang="en-US" sz="2000" b="1" dirty="0"/>
              <a:t>meeting community standards </a:t>
            </a:r>
            <a:r>
              <a:rPr lang="en-US" sz="2000" dirty="0"/>
              <a:t>(FM-R1.3</a:t>
            </a:r>
            <a:r>
              <a:rPr lang="en-US" sz="2000" dirty="0" smtClean="0"/>
              <a:t>)</a:t>
            </a:r>
            <a:endParaRPr lang="en-CA" sz="2000" dirty="0"/>
          </a:p>
        </p:txBody>
      </p:sp>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28</a:t>
            </a:fld>
            <a:endParaRPr lang="en-US"/>
          </a:p>
        </p:txBody>
      </p:sp>
      <p:pic>
        <p:nvPicPr>
          <p:cNvPr id="2" name="Picture 1"/>
          <p:cNvPicPr>
            <a:picLocks noChangeAspect="1"/>
          </p:cNvPicPr>
          <p:nvPr/>
        </p:nvPicPr>
        <p:blipFill>
          <a:blip r:embed="rId2"/>
          <a:stretch>
            <a:fillRect/>
          </a:stretch>
        </p:blipFill>
        <p:spPr>
          <a:xfrm>
            <a:off x="495300" y="96068"/>
            <a:ext cx="4274185" cy="1504132"/>
          </a:xfrm>
          <a:prstGeom prst="rect">
            <a:avLst/>
          </a:prstGeom>
        </p:spPr>
      </p:pic>
    </p:spTree>
    <p:extLst>
      <p:ext uri="{BB962C8B-B14F-4D97-AF65-F5344CB8AC3E}">
        <p14:creationId xmlns:p14="http://schemas.microsoft.com/office/powerpoint/2010/main" val="282272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29</a:t>
            </a:fld>
            <a:endParaRPr lang="en-US"/>
          </a:p>
        </p:txBody>
      </p:sp>
      <p:pic>
        <p:nvPicPr>
          <p:cNvPr id="6" name="Picture 5"/>
          <p:cNvPicPr>
            <a:picLocks noChangeAspect="1"/>
          </p:cNvPicPr>
          <p:nvPr/>
        </p:nvPicPr>
        <p:blipFill>
          <a:blip r:embed="rId2"/>
          <a:stretch>
            <a:fillRect/>
          </a:stretch>
        </p:blipFill>
        <p:spPr>
          <a:xfrm>
            <a:off x="0" y="36286"/>
            <a:ext cx="9048864" cy="6791325"/>
          </a:xfrm>
          <a:prstGeom prst="rect">
            <a:avLst/>
          </a:prstGeom>
        </p:spPr>
      </p:pic>
    </p:spTree>
    <p:extLst>
      <p:ext uri="{BB962C8B-B14F-4D97-AF65-F5344CB8AC3E}">
        <p14:creationId xmlns:p14="http://schemas.microsoft.com/office/powerpoint/2010/main" val="3184128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14776415-9376-4A2C-A85B-646CC3F6ABBD}" type="slidenum">
              <a:rPr lang="en-GB" smtClean="0"/>
              <a:pPr>
                <a:defRPr/>
              </a:pPr>
              <a:t>3</a:t>
            </a:fld>
            <a:endParaRPr lang="en-GB"/>
          </a:p>
        </p:txBody>
      </p:sp>
      <p:pic>
        <p:nvPicPr>
          <p:cNvPr id="5" name="Picture 4"/>
          <p:cNvPicPr>
            <a:picLocks noChangeAspect="1"/>
          </p:cNvPicPr>
          <p:nvPr/>
        </p:nvPicPr>
        <p:blipFill>
          <a:blip r:embed="rId3"/>
          <a:stretch>
            <a:fillRect/>
          </a:stretch>
        </p:blipFill>
        <p:spPr>
          <a:xfrm>
            <a:off x="1371600" y="2209800"/>
            <a:ext cx="2870421" cy="3067309"/>
          </a:xfrm>
          <a:prstGeom prst="rect">
            <a:avLst/>
          </a:prstGeom>
        </p:spPr>
      </p:pic>
      <p:pic>
        <p:nvPicPr>
          <p:cNvPr id="6" name="Picture 5"/>
          <p:cNvPicPr>
            <a:picLocks noChangeAspect="1"/>
          </p:cNvPicPr>
          <p:nvPr/>
        </p:nvPicPr>
        <p:blipFill>
          <a:blip r:embed="rId4"/>
          <a:stretch>
            <a:fillRect/>
          </a:stretch>
        </p:blipFill>
        <p:spPr>
          <a:xfrm>
            <a:off x="4876800" y="2209800"/>
            <a:ext cx="2770634" cy="2925746"/>
          </a:xfrm>
          <a:prstGeom prst="rect">
            <a:avLst/>
          </a:prstGeom>
        </p:spPr>
      </p:pic>
      <p:sp>
        <p:nvSpPr>
          <p:cNvPr id="7" name="Rectangle 6"/>
          <p:cNvSpPr/>
          <p:nvPr/>
        </p:nvSpPr>
        <p:spPr>
          <a:xfrm>
            <a:off x="457200" y="457200"/>
            <a:ext cx="8496944" cy="1200329"/>
          </a:xfrm>
          <a:prstGeom prst="rect">
            <a:avLst/>
          </a:prstGeom>
        </p:spPr>
        <p:txBody>
          <a:bodyPr wrap="square">
            <a:spAutoFit/>
          </a:bodyPr>
          <a:lstStyle/>
          <a:p>
            <a:r>
              <a:rPr lang="en-US" b="1" dirty="0">
                <a:solidFill>
                  <a:srgbClr val="131313"/>
                </a:solidFill>
              </a:rPr>
              <a:t>A common rejection module (CRM) for acute rejection across multiple organs identifies novel therapeutics for organ transplantation</a:t>
            </a:r>
          </a:p>
          <a:p>
            <a:r>
              <a:rPr lang="en-US" dirty="0">
                <a:solidFill>
                  <a:srgbClr val="004B9A"/>
                </a:solidFill>
                <a:latin typeface="inherit"/>
              </a:rPr>
              <a:t>Khatri et al. </a:t>
            </a:r>
            <a:r>
              <a:rPr lang="en-US" dirty="0"/>
              <a:t>JEM. 210 (11): 2205</a:t>
            </a:r>
            <a:endParaRPr lang="en-US" dirty="0">
              <a:solidFill>
                <a:srgbClr val="004B9A"/>
              </a:solidFill>
              <a:latin typeface="inherit"/>
            </a:endParaRPr>
          </a:p>
          <a:p>
            <a:r>
              <a:rPr lang="en-US" dirty="0">
                <a:solidFill>
                  <a:srgbClr val="000000"/>
                </a:solidFill>
                <a:latin typeface="inherit"/>
              </a:rPr>
              <a:t>DOI: 10.1084/jem.20122709</a:t>
            </a:r>
            <a:endParaRPr lang="en-US" b="0" i="0" dirty="0">
              <a:solidFill>
                <a:srgbClr val="000000"/>
              </a:solidFill>
              <a:effectLst/>
              <a:latin typeface="inherit"/>
            </a:endParaRPr>
          </a:p>
        </p:txBody>
      </p:sp>
      <p:sp>
        <p:nvSpPr>
          <p:cNvPr id="3" name="Footer Placeholder 2"/>
          <p:cNvSpPr>
            <a:spLocks noGrp="1"/>
          </p:cNvSpPr>
          <p:nvPr>
            <p:ph type="ftr" sz="quarter" idx="11"/>
          </p:nvPr>
        </p:nvSpPr>
        <p:spPr/>
        <p:txBody>
          <a:bodyPr/>
          <a:lstStyle/>
          <a:p>
            <a:r>
              <a:rPr lang="en-US" smtClean="0"/>
              <a:t>@micheldumontier::FAIRCDR:2018-10-01</a:t>
            </a:r>
            <a:endParaRPr lang="en-US" dirty="0"/>
          </a:p>
        </p:txBody>
      </p:sp>
      <p:sp>
        <p:nvSpPr>
          <p:cNvPr id="10" name="Rectangle 9"/>
          <p:cNvSpPr/>
          <p:nvPr/>
        </p:nvSpPr>
        <p:spPr>
          <a:xfrm>
            <a:off x="228600" y="5441802"/>
            <a:ext cx="8064610" cy="1200329"/>
          </a:xfrm>
          <a:prstGeom prst="rect">
            <a:avLst/>
          </a:prstGeom>
        </p:spPr>
        <p:txBody>
          <a:bodyPr wrap="square">
            <a:spAutoFit/>
          </a:bodyPr>
          <a:lstStyle/>
          <a:p>
            <a:r>
              <a:rPr lang="en-US" dirty="0" smtClean="0"/>
              <a:t>Main Findings:</a:t>
            </a:r>
          </a:p>
          <a:p>
            <a:pPr marL="342900" indent="-342900">
              <a:buAutoNum type="arabicPeriod"/>
            </a:pPr>
            <a:r>
              <a:rPr lang="en-US" dirty="0" smtClean="0"/>
              <a:t>CRM </a:t>
            </a:r>
            <a:r>
              <a:rPr lang="en-US" dirty="0"/>
              <a:t>genes correlated with the extent of graft injury and predicted future injury to a graft </a:t>
            </a:r>
            <a:endParaRPr lang="en-US" dirty="0" smtClean="0"/>
          </a:p>
          <a:p>
            <a:pPr marL="342900" indent="-342900">
              <a:buAutoNum type="arabicPeriod"/>
            </a:pPr>
            <a:r>
              <a:rPr lang="en-US" dirty="0" smtClean="0"/>
              <a:t>Mice treated with drugs against the CRM genes extended </a:t>
            </a:r>
            <a:r>
              <a:rPr lang="en-US" dirty="0"/>
              <a:t>graft survival</a:t>
            </a:r>
          </a:p>
        </p:txBody>
      </p:sp>
    </p:spTree>
    <p:extLst>
      <p:ext uri="{BB962C8B-B14F-4D97-AF65-F5344CB8AC3E}">
        <p14:creationId xmlns:p14="http://schemas.microsoft.com/office/powerpoint/2010/main" val="353084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30</a:t>
            </a:fld>
            <a:endParaRPr lang="en-US"/>
          </a:p>
        </p:txBody>
      </p:sp>
      <p:pic>
        <p:nvPicPr>
          <p:cNvPr id="6" name="Picture 5"/>
          <p:cNvPicPr>
            <a:picLocks noChangeAspect="1"/>
          </p:cNvPicPr>
          <p:nvPr/>
        </p:nvPicPr>
        <p:blipFill>
          <a:blip r:embed="rId3"/>
          <a:stretch>
            <a:fillRect/>
          </a:stretch>
        </p:blipFill>
        <p:spPr>
          <a:xfrm>
            <a:off x="37476" y="491375"/>
            <a:ext cx="5296524" cy="5627556"/>
          </a:xfrm>
          <a:prstGeom prst="rect">
            <a:avLst/>
          </a:prstGeom>
        </p:spPr>
      </p:pic>
      <p:sp>
        <p:nvSpPr>
          <p:cNvPr id="2" name="Rectangle 1"/>
          <p:cNvSpPr/>
          <p:nvPr/>
        </p:nvSpPr>
        <p:spPr>
          <a:xfrm>
            <a:off x="28074" y="894347"/>
            <a:ext cx="2875852" cy="307777"/>
          </a:xfrm>
          <a:prstGeom prst="rect">
            <a:avLst/>
          </a:prstGeom>
        </p:spPr>
        <p:txBody>
          <a:bodyPr wrap="none">
            <a:spAutoFit/>
          </a:bodyPr>
          <a:lstStyle/>
          <a:p>
            <a:r>
              <a:rPr lang="en-GB" sz="1400" dirty="0">
                <a:hlinkClick r:id="rId4"/>
              </a:rPr>
              <a:t>http://www.w3.org/TR/hcls-dataset/</a:t>
            </a:r>
            <a:endParaRPr lang="en-GB" sz="1400" dirty="0"/>
          </a:p>
        </p:txBody>
      </p:sp>
      <p:cxnSp>
        <p:nvCxnSpPr>
          <p:cNvPr id="10" name="Straight Arrow Connector 9">
            <a:extLst>
              <a:ext uri="{FF2B5EF4-FFF2-40B4-BE49-F238E27FC236}">
                <a16:creationId xmlns:a16="http://schemas.microsoft.com/office/drawing/2014/main" id="{CD893D51-B10B-E34B-B438-21CEF7A746BE}"/>
              </a:ext>
            </a:extLst>
          </p:cNvPr>
          <p:cNvCxnSpPr>
            <a:cxnSpLocks/>
          </p:cNvCxnSpPr>
          <p:nvPr/>
        </p:nvCxnSpPr>
        <p:spPr>
          <a:xfrm>
            <a:off x="3895409" y="1371600"/>
            <a:ext cx="9144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1E37CE7-9E9A-9240-B2FE-EABD2D5D25AF}"/>
              </a:ext>
            </a:extLst>
          </p:cNvPr>
          <p:cNvSpPr txBox="1"/>
          <p:nvPr/>
        </p:nvSpPr>
        <p:spPr>
          <a:xfrm>
            <a:off x="3499336" y="304800"/>
            <a:ext cx="1685751" cy="1077218"/>
          </a:xfrm>
          <a:prstGeom prst="rect">
            <a:avLst/>
          </a:prstGeom>
          <a:noFill/>
        </p:spPr>
        <p:txBody>
          <a:bodyPr wrap="square" rtlCol="0">
            <a:spAutoFit/>
          </a:bodyPr>
          <a:lstStyle/>
          <a:p>
            <a:pPr algn="ctr"/>
            <a:r>
              <a:rPr lang="en-GB" sz="1600" b="1" i="1" dirty="0">
                <a:solidFill>
                  <a:srgbClr val="FF0000"/>
                </a:solidFill>
              </a:rPr>
              <a:t>Evidence</a:t>
            </a:r>
            <a:r>
              <a:rPr lang="en-GB" sz="1600" i="1" dirty="0">
                <a:solidFill>
                  <a:srgbClr val="FF0000"/>
                </a:solidFill>
              </a:rPr>
              <a:t>: standard is </a:t>
            </a:r>
            <a:r>
              <a:rPr lang="en-GB" sz="1600" i="1" dirty="0" smtClean="0">
                <a:solidFill>
                  <a:srgbClr val="FF0000"/>
                </a:solidFill>
              </a:rPr>
              <a:t>registered </a:t>
            </a:r>
            <a:r>
              <a:rPr lang="en-GB" sz="1600" i="1" dirty="0">
                <a:solidFill>
                  <a:srgbClr val="FF0000"/>
                </a:solidFill>
              </a:rPr>
              <a:t>in </a:t>
            </a:r>
            <a:r>
              <a:rPr lang="en-GB" sz="1600" i="1" dirty="0" err="1">
                <a:solidFill>
                  <a:srgbClr val="FF0000"/>
                </a:solidFill>
              </a:rPr>
              <a:t>FAIRsharing</a:t>
            </a:r>
            <a:endParaRPr lang="en-US" sz="1600" i="1" dirty="0">
              <a:solidFill>
                <a:srgbClr val="FF0000"/>
              </a:solidFill>
            </a:endParaRPr>
          </a:p>
        </p:txBody>
      </p:sp>
      <p:grpSp>
        <p:nvGrpSpPr>
          <p:cNvPr id="18" name="Group 17">
            <a:extLst>
              <a:ext uri="{FF2B5EF4-FFF2-40B4-BE49-F238E27FC236}">
                <a16:creationId xmlns:a16="http://schemas.microsoft.com/office/drawing/2014/main" id="{F778A399-2F91-0C41-AB27-49583083351B}"/>
              </a:ext>
            </a:extLst>
          </p:cNvPr>
          <p:cNvGrpSpPr/>
          <p:nvPr/>
        </p:nvGrpSpPr>
        <p:grpSpPr>
          <a:xfrm>
            <a:off x="5382699" y="390040"/>
            <a:ext cx="3733800" cy="6070790"/>
            <a:chOff x="5334000" y="381000"/>
            <a:chExt cx="3733800" cy="6070790"/>
          </a:xfrm>
        </p:grpSpPr>
        <p:grpSp>
          <p:nvGrpSpPr>
            <p:cNvPr id="8" name="Group 7">
              <a:extLst>
                <a:ext uri="{FF2B5EF4-FFF2-40B4-BE49-F238E27FC236}">
                  <a16:creationId xmlns:a16="http://schemas.microsoft.com/office/drawing/2014/main" id="{5CADDE8F-06FD-454B-9EBF-6E6214DF3946}"/>
                </a:ext>
              </a:extLst>
            </p:cNvPr>
            <p:cNvGrpSpPr/>
            <p:nvPr/>
          </p:nvGrpSpPr>
          <p:grpSpPr>
            <a:xfrm>
              <a:off x="5470358" y="581799"/>
              <a:ext cx="3448530" cy="4951281"/>
              <a:chOff x="5410200" y="687519"/>
              <a:chExt cx="3448530" cy="4951281"/>
            </a:xfrm>
          </p:grpSpPr>
          <p:pic>
            <p:nvPicPr>
              <p:cNvPr id="3" name="Picture 2">
                <a:extLst>
                  <a:ext uri="{FF2B5EF4-FFF2-40B4-BE49-F238E27FC236}">
                    <a16:creationId xmlns:a16="http://schemas.microsoft.com/office/drawing/2014/main" id="{BFED574D-23A6-5342-A82B-933BD30991EF}"/>
                  </a:ext>
                </a:extLst>
              </p:cNvPr>
              <p:cNvPicPr>
                <a:picLocks noChangeAspect="1"/>
              </p:cNvPicPr>
              <p:nvPr/>
            </p:nvPicPr>
            <p:blipFill rotWithShape="1">
              <a:blip r:embed="rId5"/>
              <a:srcRect b="18697"/>
              <a:stretch/>
            </p:blipFill>
            <p:spPr>
              <a:xfrm>
                <a:off x="5410200" y="687519"/>
                <a:ext cx="3448530" cy="4646481"/>
              </a:xfrm>
              <a:prstGeom prst="rect">
                <a:avLst/>
              </a:prstGeom>
            </p:spPr>
          </p:pic>
          <p:pic>
            <p:nvPicPr>
              <p:cNvPr id="7" name="Picture 6">
                <a:extLst>
                  <a:ext uri="{FF2B5EF4-FFF2-40B4-BE49-F238E27FC236}">
                    <a16:creationId xmlns:a16="http://schemas.microsoft.com/office/drawing/2014/main" id="{AE8FF462-8F8B-0847-B8CD-69E62F4D5EC0}"/>
                  </a:ext>
                </a:extLst>
              </p:cNvPr>
              <p:cNvPicPr>
                <a:picLocks noChangeAspect="1"/>
              </p:cNvPicPr>
              <p:nvPr/>
            </p:nvPicPr>
            <p:blipFill rotWithShape="1">
              <a:blip r:embed="rId5"/>
              <a:srcRect t="94637"/>
              <a:stretch/>
            </p:blipFill>
            <p:spPr>
              <a:xfrm>
                <a:off x="5410200" y="5332281"/>
                <a:ext cx="3448530" cy="306519"/>
              </a:xfrm>
              <a:prstGeom prst="rect">
                <a:avLst/>
              </a:prstGeom>
            </p:spPr>
          </p:pic>
        </p:grpSp>
        <p:sp>
          <p:nvSpPr>
            <p:cNvPr id="14" name="Rectangle 13">
              <a:extLst>
                <a:ext uri="{FF2B5EF4-FFF2-40B4-BE49-F238E27FC236}">
                  <a16:creationId xmlns:a16="http://schemas.microsoft.com/office/drawing/2014/main" id="{A5DF9C32-A1BA-A244-81C2-154969F39BC1}"/>
                </a:ext>
              </a:extLst>
            </p:cNvPr>
            <p:cNvSpPr/>
            <p:nvPr/>
          </p:nvSpPr>
          <p:spPr>
            <a:xfrm>
              <a:off x="5334000" y="381000"/>
              <a:ext cx="3733800" cy="60707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4CC7A13C-E5BB-804D-A2B2-90600065DB1E}"/>
              </a:ext>
            </a:extLst>
          </p:cNvPr>
          <p:cNvPicPr>
            <a:picLocks noChangeAspect="1"/>
          </p:cNvPicPr>
          <p:nvPr/>
        </p:nvPicPr>
        <p:blipFill>
          <a:blip r:embed="rId6"/>
          <a:stretch>
            <a:fillRect/>
          </a:stretch>
        </p:blipFill>
        <p:spPr>
          <a:xfrm>
            <a:off x="7349860" y="6004957"/>
            <a:ext cx="1401259" cy="327859"/>
          </a:xfrm>
          <a:prstGeom prst="rect">
            <a:avLst/>
          </a:prstGeom>
        </p:spPr>
      </p:pic>
      <p:pic>
        <p:nvPicPr>
          <p:cNvPr id="12" name="Picture 11"/>
          <p:cNvPicPr>
            <a:picLocks noChangeAspect="1"/>
          </p:cNvPicPr>
          <p:nvPr/>
        </p:nvPicPr>
        <p:blipFill>
          <a:blip r:embed="rId7"/>
          <a:stretch>
            <a:fillRect/>
          </a:stretch>
        </p:blipFill>
        <p:spPr>
          <a:xfrm>
            <a:off x="5538756" y="559883"/>
            <a:ext cx="3424718" cy="5178734"/>
          </a:xfrm>
          <a:prstGeom prst="rect">
            <a:avLst/>
          </a:prstGeom>
        </p:spPr>
      </p:pic>
      <p:pic>
        <p:nvPicPr>
          <p:cNvPr id="20" name="Picture 19">
            <a:extLst>
              <a:ext uri="{FF2B5EF4-FFF2-40B4-BE49-F238E27FC236}">
                <a16:creationId xmlns:a16="http://schemas.microsoft.com/office/drawing/2014/main" id="{8030E3CD-D6C6-A64F-B7F5-EF471A21306D}"/>
              </a:ext>
            </a:extLst>
          </p:cNvPr>
          <p:cNvPicPr>
            <a:picLocks noChangeAspect="1"/>
          </p:cNvPicPr>
          <p:nvPr/>
        </p:nvPicPr>
        <p:blipFill>
          <a:blip r:embed="rId8"/>
          <a:stretch>
            <a:fillRect/>
          </a:stretch>
        </p:blipFill>
        <p:spPr>
          <a:xfrm>
            <a:off x="5747657" y="5850682"/>
            <a:ext cx="914400" cy="515923"/>
          </a:xfrm>
          <a:prstGeom prst="rect">
            <a:avLst/>
          </a:prstGeom>
        </p:spPr>
      </p:pic>
    </p:spTree>
    <p:extLst>
      <p:ext uri="{BB962C8B-B14F-4D97-AF65-F5344CB8AC3E}">
        <p14:creationId xmlns:p14="http://schemas.microsoft.com/office/powerpoint/2010/main" val="22587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Compliance to the standard can be automatically assessed</a:t>
            </a:r>
            <a:endParaRPr lang="en-US" dirty="0"/>
          </a:p>
        </p:txBody>
      </p:sp>
      <p:sp>
        <p:nvSpPr>
          <p:cNvPr id="5" name="Footer Placeholder 4"/>
          <p:cNvSpPr>
            <a:spLocks noGrp="1"/>
          </p:cNvSpPr>
          <p:nvPr>
            <p:ph type="ftr" sz="quarter" idx="11"/>
          </p:nvPr>
        </p:nvSpPr>
        <p:spPr/>
        <p:txBody>
          <a:bodyPr/>
          <a:lstStyle/>
          <a:p>
            <a:pPr>
              <a:defRPr/>
            </a:pPr>
            <a:r>
              <a:rPr lang="en-GB" smtClean="0">
                <a:latin typeface="Arial"/>
              </a:rPr>
              <a:t>@micheldumontier::FAIRCDR:2018-10-01</a:t>
            </a:r>
            <a:endParaRPr lang="en-GB">
              <a:latin typeface="Arial"/>
            </a:endParaRPr>
          </a:p>
        </p:txBody>
      </p:sp>
      <p:sp>
        <p:nvSpPr>
          <p:cNvPr id="6" name="Slide Number Placeholder 5"/>
          <p:cNvSpPr>
            <a:spLocks noGrp="1"/>
          </p:cNvSpPr>
          <p:nvPr>
            <p:ph type="sldNum" sz="quarter" idx="12"/>
          </p:nvPr>
        </p:nvSpPr>
        <p:spPr/>
        <p:txBody>
          <a:bodyPr/>
          <a:lstStyle/>
          <a:p>
            <a:fld id="{6D9E5450-202C-FB49-A99D-7913C0FB6005}" type="slidenum">
              <a:rPr lang="en-GB" smtClean="0"/>
              <a:pPr/>
              <a:t>31</a:t>
            </a:fld>
            <a:endParaRPr lang="en-GB" dirty="0"/>
          </a:p>
        </p:txBody>
      </p:sp>
      <p:sp>
        <p:nvSpPr>
          <p:cNvPr id="3" name="Text Placeholder 2"/>
          <p:cNvSpPr>
            <a:spLocks noGrp="1"/>
          </p:cNvSpPr>
          <p:nvPr>
            <p:ph type="body" idx="4294967295"/>
          </p:nvPr>
        </p:nvSpPr>
        <p:spPr>
          <a:xfrm>
            <a:off x="0" y="6164263"/>
            <a:ext cx="4724400" cy="685800"/>
          </a:xfrm>
          <a:noFill/>
        </p:spPr>
        <p:txBody>
          <a:bodyPr lIns="288000" bIns="396000">
            <a:normAutofit fontScale="85000" lnSpcReduction="20000"/>
          </a:bodyPr>
          <a:lstStyle/>
          <a:p>
            <a:r>
              <a:rPr lang="en-US" sz="2400" dirty="0">
                <a:hlinkClick r:id="rId2"/>
              </a:rPr>
              <a:t>http://hw-swel.github.io/Validata/</a:t>
            </a:r>
            <a:r>
              <a:rPr lang="en-US" sz="2400" dirty="0"/>
              <a:t>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219200"/>
            <a:ext cx="7772400" cy="4380455"/>
          </a:xfrm>
          <a:prstGeom prst="rect">
            <a:avLst/>
          </a:prstGeom>
        </p:spPr>
      </p:pic>
      <p:sp>
        <p:nvSpPr>
          <p:cNvPr id="9" name="Content Placeholder 9"/>
          <p:cNvSpPr txBox="1">
            <a:spLocks/>
          </p:cNvSpPr>
          <p:nvPr/>
        </p:nvSpPr>
        <p:spPr>
          <a:xfrm>
            <a:off x="4419600" y="4876799"/>
            <a:ext cx="4800600" cy="1878511"/>
          </a:xfrm>
          <a:prstGeom prst="rect">
            <a:avLst/>
          </a:prstGeom>
        </p:spPr>
        <p:txBody>
          <a:bodyPr vert="horz" lIns="91440" tIns="45720" rIns="91440" bIns="45720" rtlCol="0" anchor="b">
            <a:normAutofit/>
          </a:bodyPr>
          <a:lstStyle>
            <a:lvl1pPr marL="0" indent="0" algn="l"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nSpc>
                <a:spcPct val="120000"/>
              </a:lnSpc>
            </a:pPr>
            <a:r>
              <a:rPr lang="en-US" dirty="0">
                <a:solidFill>
                  <a:schemeClr val="tx1"/>
                </a:solidFill>
              </a:rPr>
              <a:t>RDF constraint validation </a:t>
            </a:r>
            <a:r>
              <a:rPr lang="en-US" dirty="0" smtClean="0">
                <a:solidFill>
                  <a:schemeClr val="tx1"/>
                </a:solidFill>
              </a:rPr>
              <a:t>tool that is configurable </a:t>
            </a:r>
            <a:r>
              <a:rPr lang="en-US" dirty="0">
                <a:solidFill>
                  <a:schemeClr val="tx1"/>
                </a:solidFill>
              </a:rPr>
              <a:t>to any profile</a:t>
            </a:r>
          </a:p>
          <a:p>
            <a:pPr>
              <a:lnSpc>
                <a:spcPct val="150000"/>
              </a:lnSpc>
            </a:pPr>
            <a:r>
              <a:rPr lang="en-US" dirty="0">
                <a:solidFill>
                  <a:schemeClr val="tx1"/>
                </a:solidFill>
              </a:rPr>
              <a:t>Declarative reusable schema description</a:t>
            </a:r>
          </a:p>
          <a:p>
            <a:pPr lvl="1">
              <a:lnSpc>
                <a:spcPct val="150000"/>
              </a:lnSpc>
            </a:pPr>
            <a:r>
              <a:rPr lang="en-US" dirty="0">
                <a:solidFill>
                  <a:schemeClr val="tx1"/>
                </a:solidFill>
              </a:rPr>
              <a:t>Shape Expression (</a:t>
            </a:r>
            <a:r>
              <a:rPr lang="en-US" dirty="0" err="1">
                <a:solidFill>
                  <a:schemeClr val="tx1"/>
                </a:solidFill>
              </a:rPr>
              <a:t>ShEx</a:t>
            </a:r>
            <a:r>
              <a:rPr lang="en-US" dirty="0">
                <a:solidFill>
                  <a:schemeClr val="tx1"/>
                </a:solidFill>
              </a:rPr>
              <a:t>) </a:t>
            </a:r>
            <a:r>
              <a:rPr lang="en-US" dirty="0" smtClean="0">
                <a:solidFill>
                  <a:schemeClr val="tx1"/>
                </a:solidFill>
              </a:rPr>
              <a:t>constraints</a:t>
            </a:r>
            <a:endParaRPr lang="en-US" dirty="0">
              <a:solidFill>
                <a:schemeClr val="tx1"/>
              </a:solidFill>
            </a:endParaRPr>
          </a:p>
        </p:txBody>
      </p:sp>
    </p:spTree>
    <p:extLst>
      <p:ext uri="{BB962C8B-B14F-4D97-AF65-F5344CB8AC3E}">
        <p14:creationId xmlns:p14="http://schemas.microsoft.com/office/powerpoint/2010/main" val="327488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first assessment using the metrics</a:t>
            </a:r>
            <a:endParaRPr lang="en-US" dirty="0"/>
          </a:p>
        </p:txBody>
      </p:sp>
      <p:sp>
        <p:nvSpPr>
          <p:cNvPr id="3" name="Content Placeholder 2"/>
          <p:cNvSpPr>
            <a:spLocks noGrp="1"/>
          </p:cNvSpPr>
          <p:nvPr>
            <p:ph idx="1"/>
          </p:nvPr>
        </p:nvSpPr>
        <p:spPr/>
        <p:txBody>
          <a:bodyPr/>
          <a:lstStyle/>
          <a:p>
            <a:r>
              <a:rPr lang="en-US" dirty="0" smtClean="0"/>
              <a:t>Used a simple form to ask for the information needed as input to the FAIR metrics</a:t>
            </a:r>
          </a:p>
          <a:p>
            <a:r>
              <a:rPr lang="en-US" dirty="0" smtClean="0"/>
              <a:t>Questions either require one or more URL or true/false</a:t>
            </a:r>
          </a:p>
          <a:p>
            <a:endParaRPr lang="en-US" dirty="0" smtClean="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32</a:t>
            </a:fld>
            <a:endParaRPr lang="en-US"/>
          </a:p>
        </p:txBody>
      </p:sp>
    </p:spTree>
    <p:extLst>
      <p:ext uri="{BB962C8B-B14F-4D97-AF65-F5344CB8AC3E}">
        <p14:creationId xmlns:p14="http://schemas.microsoft.com/office/powerpoint/2010/main" val="16930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 y="1"/>
            <a:ext cx="3810000" cy="1553084"/>
          </a:xfrm>
          <a:prstGeom prst="rect">
            <a:avLst/>
          </a:prstGeom>
        </p:spPr>
      </p:pic>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33</a:t>
            </a:fld>
            <a:endParaRPr lang="en-US"/>
          </a:p>
        </p:txBody>
      </p:sp>
      <p:pic>
        <p:nvPicPr>
          <p:cNvPr id="7" name="Picture 6"/>
          <p:cNvPicPr>
            <a:picLocks noChangeAspect="1"/>
          </p:cNvPicPr>
          <p:nvPr/>
        </p:nvPicPr>
        <p:blipFill>
          <a:blip r:embed="rId3"/>
          <a:stretch>
            <a:fillRect/>
          </a:stretch>
        </p:blipFill>
        <p:spPr>
          <a:xfrm>
            <a:off x="1981200" y="228600"/>
            <a:ext cx="6991643" cy="6400800"/>
          </a:xfrm>
          <a:prstGeom prst="rect">
            <a:avLst/>
          </a:prstGeom>
        </p:spPr>
      </p:pic>
    </p:spTree>
    <p:extLst>
      <p:ext uri="{BB962C8B-B14F-4D97-AF65-F5344CB8AC3E}">
        <p14:creationId xmlns:p14="http://schemas.microsoft.com/office/powerpoint/2010/main" val="151243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@micheldumontier::FAIRCDR:2018-10-01</a:t>
            </a:r>
            <a:endParaRPr lang="en-US" dirty="0"/>
          </a:p>
        </p:txBody>
      </p:sp>
      <p:sp>
        <p:nvSpPr>
          <p:cNvPr id="4" name="Slide Number Placeholder 3"/>
          <p:cNvSpPr>
            <a:spLocks noGrp="1"/>
          </p:cNvSpPr>
          <p:nvPr>
            <p:ph type="sldNum" sz="quarter" idx="12"/>
          </p:nvPr>
        </p:nvSpPr>
        <p:spPr/>
        <p:txBody>
          <a:bodyPr/>
          <a:lstStyle/>
          <a:p>
            <a:fld id="{2582ACC2-38F0-41F7-837F-EF42E2ECEECF}" type="slidenum">
              <a:rPr lang="en-US" smtClean="0"/>
              <a:pPr/>
              <a:t>34</a:t>
            </a:fld>
            <a:endParaRPr lang="en-US"/>
          </a:p>
        </p:txBody>
      </p:sp>
      <p:pic>
        <p:nvPicPr>
          <p:cNvPr id="2" name="Picture 1"/>
          <p:cNvPicPr>
            <a:picLocks noChangeAspect="1"/>
          </p:cNvPicPr>
          <p:nvPr/>
        </p:nvPicPr>
        <p:blipFill>
          <a:blip r:embed="rId2"/>
          <a:stretch>
            <a:fillRect/>
          </a:stretch>
        </p:blipFill>
        <p:spPr>
          <a:xfrm>
            <a:off x="304800" y="236539"/>
            <a:ext cx="8610600" cy="6397623"/>
          </a:xfrm>
          <a:prstGeom prst="rect">
            <a:avLst/>
          </a:prstGeom>
        </p:spPr>
      </p:pic>
    </p:spTree>
    <p:extLst>
      <p:ext uri="{BB962C8B-B14F-4D97-AF65-F5344CB8AC3E}">
        <p14:creationId xmlns:p14="http://schemas.microsoft.com/office/powerpoint/2010/main" val="339043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a:t>
            </a:r>
            <a:r>
              <a:rPr lang="en-US" dirty="0" err="1" smtClean="0"/>
              <a:t>FAIRness</a:t>
            </a:r>
            <a:r>
              <a:rPr lang="en-US" dirty="0" smtClean="0"/>
              <a:t> assessments</a:t>
            </a:r>
            <a:endParaRPr lang="en-US" dirty="0"/>
          </a:p>
        </p:txBody>
      </p:sp>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35</a:t>
            </a:fld>
            <a:endParaRPr lang="en-US"/>
          </a:p>
        </p:txBody>
      </p:sp>
      <p:pic>
        <p:nvPicPr>
          <p:cNvPr id="6" name="Picture 5"/>
          <p:cNvPicPr>
            <a:picLocks noChangeAspect="1"/>
          </p:cNvPicPr>
          <p:nvPr/>
        </p:nvPicPr>
        <p:blipFill>
          <a:blip r:embed="rId2"/>
          <a:stretch>
            <a:fillRect/>
          </a:stretch>
        </p:blipFill>
        <p:spPr>
          <a:xfrm>
            <a:off x="340880" y="914400"/>
            <a:ext cx="8447520" cy="5105400"/>
          </a:xfrm>
          <a:prstGeom prst="rect">
            <a:avLst/>
          </a:prstGeom>
        </p:spPr>
      </p:pic>
    </p:spTree>
    <p:extLst>
      <p:ext uri="{BB962C8B-B14F-4D97-AF65-F5344CB8AC3E}">
        <p14:creationId xmlns:p14="http://schemas.microsoft.com/office/powerpoint/2010/main" val="197424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8600" y="0"/>
            <a:ext cx="8763000" cy="1143000"/>
          </a:xfrm>
        </p:spPr>
        <p:txBody>
          <a:bodyPr>
            <a:normAutofit fontScale="90000"/>
          </a:bodyPr>
          <a:lstStyle/>
          <a:p>
            <a:r>
              <a:rPr lang="en-US" sz="3600" dirty="0" smtClean="0"/>
              <a:t>Automated assessments </a:t>
            </a:r>
            <a:br>
              <a:rPr lang="en-US" sz="3600" dirty="0" smtClean="0"/>
            </a:br>
            <a:r>
              <a:rPr lang="en-US" sz="3600" dirty="0" smtClean="0"/>
              <a:t>are rather </a:t>
            </a:r>
            <a:r>
              <a:rPr lang="en-US" sz="3600" dirty="0" smtClean="0"/>
              <a:t>unforgiving, but also correct mistakes</a:t>
            </a:r>
            <a:endParaRPr lang="en-US" sz="3600" dirty="0"/>
          </a:p>
        </p:txBody>
      </p:sp>
      <p:sp>
        <p:nvSpPr>
          <p:cNvPr id="2" name="Footer Placeholder 1"/>
          <p:cNvSpPr>
            <a:spLocks noGrp="1"/>
          </p:cNvSpPr>
          <p:nvPr>
            <p:ph type="ftr" sz="quarter" idx="11"/>
          </p:nvPr>
        </p:nvSpPr>
        <p:spPr/>
        <p:txBody>
          <a:bodyPr/>
          <a:lstStyle/>
          <a:p>
            <a:r>
              <a:rPr lang="en-US" smtClean="0"/>
              <a:t>@micheldumontier::FAIRCDR:2018-10-01</a:t>
            </a:r>
            <a:endParaRPr lang="en-US" dirty="0"/>
          </a:p>
        </p:txBody>
      </p:sp>
      <p:sp>
        <p:nvSpPr>
          <p:cNvPr id="3" name="Slide Number Placeholder 2"/>
          <p:cNvSpPr>
            <a:spLocks noGrp="1"/>
          </p:cNvSpPr>
          <p:nvPr>
            <p:ph type="sldNum" sz="quarter" idx="12"/>
          </p:nvPr>
        </p:nvSpPr>
        <p:spPr/>
        <p:txBody>
          <a:bodyPr/>
          <a:lstStyle/>
          <a:p>
            <a:fld id="{2582ACC2-38F0-41F7-837F-EF42E2ECEECF}" type="slidenum">
              <a:rPr lang="en-US" smtClean="0"/>
              <a:pPr/>
              <a:t>36</a:t>
            </a:fld>
            <a:endParaRPr lang="en-US"/>
          </a:p>
        </p:txBody>
      </p:sp>
      <p:pic>
        <p:nvPicPr>
          <p:cNvPr id="4" name="Picture 3"/>
          <p:cNvPicPr>
            <a:picLocks noChangeAspect="1"/>
          </p:cNvPicPr>
          <p:nvPr/>
        </p:nvPicPr>
        <p:blipFill>
          <a:blip r:embed="rId2"/>
          <a:stretch>
            <a:fillRect/>
          </a:stretch>
        </p:blipFill>
        <p:spPr>
          <a:xfrm>
            <a:off x="457200" y="1117600"/>
            <a:ext cx="8089661" cy="5225652"/>
          </a:xfrm>
          <a:prstGeom prst="rect">
            <a:avLst/>
          </a:prstGeom>
        </p:spPr>
      </p:pic>
    </p:spTree>
    <p:extLst>
      <p:ext uri="{BB962C8B-B14F-4D97-AF65-F5344CB8AC3E}">
        <p14:creationId xmlns:p14="http://schemas.microsoft.com/office/powerpoint/2010/main" val="413762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@micheldumontier::FAIRCDR:2018-10-01</a:t>
            </a:r>
            <a:endParaRPr lang="en-US" dirty="0"/>
          </a:p>
        </p:txBody>
      </p:sp>
      <p:sp>
        <p:nvSpPr>
          <p:cNvPr id="3" name="Slide Number Placeholder 2"/>
          <p:cNvSpPr>
            <a:spLocks noGrp="1"/>
          </p:cNvSpPr>
          <p:nvPr>
            <p:ph type="sldNum" sz="quarter" idx="12"/>
          </p:nvPr>
        </p:nvSpPr>
        <p:spPr/>
        <p:txBody>
          <a:bodyPr/>
          <a:lstStyle/>
          <a:p>
            <a:fld id="{2582ACC2-38F0-41F7-837F-EF42E2ECEECF}" type="slidenum">
              <a:rPr lang="en-US" smtClean="0"/>
              <a:pPr/>
              <a:t>37</a:t>
            </a:fld>
            <a:endParaRPr lang="en-US"/>
          </a:p>
        </p:txBody>
      </p:sp>
      <p:pic>
        <p:nvPicPr>
          <p:cNvPr id="4" name="Picture 3"/>
          <p:cNvPicPr>
            <a:picLocks noChangeAspect="1"/>
          </p:cNvPicPr>
          <p:nvPr/>
        </p:nvPicPr>
        <p:blipFill>
          <a:blip r:embed="rId2"/>
          <a:stretch>
            <a:fillRect/>
          </a:stretch>
        </p:blipFill>
        <p:spPr>
          <a:xfrm>
            <a:off x="228600" y="1371600"/>
            <a:ext cx="8725465" cy="4343400"/>
          </a:xfrm>
          <a:prstGeom prst="rect">
            <a:avLst/>
          </a:prstGeom>
        </p:spPr>
      </p:pic>
      <p:pic>
        <p:nvPicPr>
          <p:cNvPr id="6" name="Picture 5"/>
          <p:cNvPicPr>
            <a:picLocks noChangeAspect="1"/>
          </p:cNvPicPr>
          <p:nvPr/>
        </p:nvPicPr>
        <p:blipFill>
          <a:blip r:embed="rId3"/>
          <a:stretch>
            <a:fillRect/>
          </a:stretch>
        </p:blipFill>
        <p:spPr>
          <a:xfrm>
            <a:off x="1600200" y="304800"/>
            <a:ext cx="5638800" cy="664257"/>
          </a:xfrm>
          <a:prstGeom prst="rect">
            <a:avLst/>
          </a:prstGeom>
        </p:spPr>
      </p:pic>
    </p:spTree>
    <p:extLst>
      <p:ext uri="{BB962C8B-B14F-4D97-AF65-F5344CB8AC3E}">
        <p14:creationId xmlns:p14="http://schemas.microsoft.com/office/powerpoint/2010/main" val="328364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FAIRShake</a:t>
            </a:r>
            <a:endParaRPr lang="en-US" dirty="0"/>
          </a:p>
        </p:txBody>
      </p:sp>
      <p:sp>
        <p:nvSpPr>
          <p:cNvPr id="2" name="Footer Placeholder 1"/>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t>@micheldumontier::FAIRCDR:2018-10-01</a:t>
            </a:r>
            <a:endParaRPr kumimoji="0" lang="en-US" sz="12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3" name="Slide Number Placehold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582ACC2-38F0-41F7-837F-EF42E2ECEECF}"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4" name="Picture 3"/>
          <p:cNvPicPr>
            <a:picLocks noChangeAspect="1"/>
          </p:cNvPicPr>
          <p:nvPr/>
        </p:nvPicPr>
        <p:blipFill>
          <a:blip r:embed="rId2"/>
          <a:stretch>
            <a:fillRect/>
          </a:stretch>
        </p:blipFill>
        <p:spPr>
          <a:xfrm>
            <a:off x="152400" y="1143000"/>
            <a:ext cx="8827478" cy="4572000"/>
          </a:xfrm>
          <a:prstGeom prst="rect">
            <a:avLst/>
          </a:prstGeom>
        </p:spPr>
      </p:pic>
    </p:spTree>
    <p:extLst>
      <p:ext uri="{BB962C8B-B14F-4D97-AF65-F5344CB8AC3E}">
        <p14:creationId xmlns:p14="http://schemas.microsoft.com/office/powerpoint/2010/main" val="318618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http://fairshake.cloud </a:t>
            </a:r>
            <a:endParaRPr lang="en-US" dirty="0"/>
          </a:p>
        </p:txBody>
      </p:sp>
      <p:sp>
        <p:nvSpPr>
          <p:cNvPr id="3" name="Footer Placeholder 2"/>
          <p:cNvSpPr>
            <a:spLocks noGrp="1"/>
          </p:cNvSpPr>
          <p:nvPr>
            <p:ph type="ftr" sz="quarter" idx="11"/>
          </p:nvPr>
        </p:nvSpPr>
        <p:spPr/>
        <p:txBody>
          <a:bodyPr/>
          <a:lstStyle/>
          <a:p>
            <a:r>
              <a:rPr lang="en-US" smtClean="0"/>
              <a:t>@micheldumontier::FAIRCDR:2018-10-01</a:t>
            </a:r>
            <a:endParaRPr lang="en-US" dirty="0"/>
          </a:p>
        </p:txBody>
      </p:sp>
      <p:sp>
        <p:nvSpPr>
          <p:cNvPr id="4" name="Slide Number Placeholder 3"/>
          <p:cNvSpPr>
            <a:spLocks noGrp="1"/>
          </p:cNvSpPr>
          <p:nvPr>
            <p:ph type="sldNum" sz="quarter" idx="12"/>
          </p:nvPr>
        </p:nvSpPr>
        <p:spPr/>
        <p:txBody>
          <a:bodyPr/>
          <a:lstStyle/>
          <a:p>
            <a:fld id="{2582ACC2-38F0-41F7-837F-EF42E2ECEECF}" type="slidenum">
              <a:rPr lang="en-US" smtClean="0"/>
              <a:pPr/>
              <a:t>39</a:t>
            </a:fld>
            <a:endParaRPr lang="en-US"/>
          </a:p>
        </p:txBody>
      </p:sp>
      <p:pic>
        <p:nvPicPr>
          <p:cNvPr id="5" name="Picture 4"/>
          <p:cNvPicPr>
            <a:picLocks noChangeAspect="1"/>
          </p:cNvPicPr>
          <p:nvPr/>
        </p:nvPicPr>
        <p:blipFill>
          <a:blip r:embed="rId2"/>
          <a:stretch>
            <a:fillRect/>
          </a:stretch>
        </p:blipFill>
        <p:spPr>
          <a:xfrm>
            <a:off x="381000" y="1219200"/>
            <a:ext cx="8153400" cy="4564735"/>
          </a:xfrm>
          <a:prstGeom prst="rect">
            <a:avLst/>
          </a:prstGeom>
        </p:spPr>
      </p:pic>
    </p:spTree>
    <p:extLst>
      <p:ext uri="{BB962C8B-B14F-4D97-AF65-F5344CB8AC3E}">
        <p14:creationId xmlns:p14="http://schemas.microsoft.com/office/powerpoint/2010/main" val="1493986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90600"/>
            <a:ext cx="8305800" cy="4648200"/>
          </a:xfrm>
        </p:spPr>
        <p:txBody>
          <a:bodyPr>
            <a:normAutofit/>
          </a:bodyPr>
          <a:lstStyle/>
          <a:p>
            <a:r>
              <a:rPr lang="en-CA" sz="4000" dirty="0" smtClean="0"/>
              <a:t>However, </a:t>
            </a:r>
            <a:r>
              <a:rPr lang="en-CA" sz="4000" i="1" dirty="0" smtClean="0"/>
              <a:t>significant</a:t>
            </a:r>
            <a:r>
              <a:rPr lang="en-CA" sz="4000" dirty="0" smtClean="0"/>
              <a:t> effort was needed to </a:t>
            </a:r>
            <a:r>
              <a:rPr lang="en-CA" sz="4000" u="sng" dirty="0" smtClean="0"/>
              <a:t>find</a:t>
            </a:r>
            <a:r>
              <a:rPr lang="en-CA" sz="4000" dirty="0" smtClean="0"/>
              <a:t> the right datasets, make </a:t>
            </a:r>
            <a:r>
              <a:rPr lang="en-CA" sz="4000" u="sng" dirty="0" smtClean="0"/>
              <a:t>sense</a:t>
            </a:r>
            <a:r>
              <a:rPr lang="en-CA" sz="4000" dirty="0" smtClean="0"/>
              <a:t> of them, and ultimately </a:t>
            </a:r>
            <a:r>
              <a:rPr lang="en-CA" sz="4000" u="sng" dirty="0" smtClean="0"/>
              <a:t>use</a:t>
            </a:r>
            <a:r>
              <a:rPr lang="en-CA" sz="4000" dirty="0" smtClean="0"/>
              <a:t> them for a new purpose</a:t>
            </a:r>
            <a:endParaRPr lang="en-CA" sz="4000" dirty="0"/>
          </a:p>
        </p:txBody>
      </p:sp>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4</a:t>
            </a:fld>
            <a:endParaRPr lang="en-US"/>
          </a:p>
        </p:txBody>
      </p:sp>
    </p:spTree>
    <p:extLst>
      <p:ext uri="{BB962C8B-B14F-4D97-AF65-F5344CB8AC3E}">
        <p14:creationId xmlns:p14="http://schemas.microsoft.com/office/powerpoint/2010/main" val="335150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@micheldumontier::FAIRCDR:2018-10-01</a:t>
            </a:r>
            <a:endParaRPr lang="en-US" dirty="0"/>
          </a:p>
        </p:txBody>
      </p:sp>
      <p:sp>
        <p:nvSpPr>
          <p:cNvPr id="3" name="Slide Number Placeholder 2"/>
          <p:cNvSpPr>
            <a:spLocks noGrp="1"/>
          </p:cNvSpPr>
          <p:nvPr>
            <p:ph type="sldNum" sz="quarter" idx="12"/>
          </p:nvPr>
        </p:nvSpPr>
        <p:spPr/>
        <p:txBody>
          <a:bodyPr/>
          <a:lstStyle/>
          <a:p>
            <a:fld id="{2582ACC2-38F0-41F7-837F-EF42E2ECEECF}" type="slidenum">
              <a:rPr lang="en-US" smtClean="0"/>
              <a:pPr/>
              <a:t>40</a:t>
            </a:fld>
            <a:endParaRPr lang="en-US"/>
          </a:p>
        </p:txBody>
      </p:sp>
      <p:pic>
        <p:nvPicPr>
          <p:cNvPr id="4" name="Picture 3"/>
          <p:cNvPicPr>
            <a:picLocks noChangeAspect="1"/>
          </p:cNvPicPr>
          <p:nvPr/>
        </p:nvPicPr>
        <p:blipFill>
          <a:blip r:embed="rId2"/>
          <a:stretch>
            <a:fillRect/>
          </a:stretch>
        </p:blipFill>
        <p:spPr>
          <a:xfrm>
            <a:off x="533400" y="228600"/>
            <a:ext cx="8039100" cy="6229350"/>
          </a:xfrm>
          <a:prstGeom prst="rect">
            <a:avLst/>
          </a:prstGeom>
        </p:spPr>
      </p:pic>
    </p:spTree>
    <p:extLst>
      <p:ext uri="{BB962C8B-B14F-4D97-AF65-F5344CB8AC3E}">
        <p14:creationId xmlns:p14="http://schemas.microsoft.com/office/powerpoint/2010/main" val="109145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@micheldumontier::FAIRCDR:2018-10-01</a:t>
            </a:r>
            <a:endParaRPr lang="en-US" dirty="0"/>
          </a:p>
        </p:txBody>
      </p:sp>
      <p:sp>
        <p:nvSpPr>
          <p:cNvPr id="3" name="Slide Number Placeholder 2"/>
          <p:cNvSpPr>
            <a:spLocks noGrp="1"/>
          </p:cNvSpPr>
          <p:nvPr>
            <p:ph type="sldNum" sz="quarter" idx="12"/>
          </p:nvPr>
        </p:nvSpPr>
        <p:spPr/>
        <p:txBody>
          <a:bodyPr/>
          <a:lstStyle/>
          <a:p>
            <a:fld id="{2582ACC2-38F0-41F7-837F-EF42E2ECEECF}" type="slidenum">
              <a:rPr lang="en-US" smtClean="0"/>
              <a:pPr/>
              <a:t>41</a:t>
            </a:fld>
            <a:endParaRPr lang="en-US"/>
          </a:p>
        </p:txBody>
      </p:sp>
      <p:pic>
        <p:nvPicPr>
          <p:cNvPr id="5" name="Picture 4"/>
          <p:cNvPicPr>
            <a:picLocks noChangeAspect="1"/>
          </p:cNvPicPr>
          <p:nvPr/>
        </p:nvPicPr>
        <p:blipFill>
          <a:blip r:embed="rId2"/>
          <a:stretch>
            <a:fillRect/>
          </a:stretch>
        </p:blipFill>
        <p:spPr>
          <a:xfrm>
            <a:off x="14514" y="685800"/>
            <a:ext cx="8986597" cy="5415953"/>
          </a:xfrm>
          <a:prstGeom prst="rect">
            <a:avLst/>
          </a:prstGeom>
        </p:spPr>
      </p:pic>
      <p:sp>
        <p:nvSpPr>
          <p:cNvPr id="6" name="Rectangle 5"/>
          <p:cNvSpPr/>
          <p:nvPr/>
        </p:nvSpPr>
        <p:spPr>
          <a:xfrm>
            <a:off x="228600" y="6278211"/>
            <a:ext cx="2208490" cy="276999"/>
          </a:xfrm>
          <a:prstGeom prst="rect">
            <a:avLst/>
          </a:prstGeom>
        </p:spPr>
        <p:txBody>
          <a:bodyPr wrap="none">
            <a:spAutoFit/>
          </a:bodyPr>
          <a:lstStyle/>
          <a:p>
            <a:r>
              <a:rPr lang="en-US" sz="1200" dirty="0"/>
              <a:t>Celia van </a:t>
            </a:r>
            <a:r>
              <a:rPr lang="en-US" sz="1200" dirty="0" err="1"/>
              <a:t>Gelder</a:t>
            </a:r>
            <a:r>
              <a:rPr lang="en-US" sz="1200" dirty="0"/>
              <a:t> (DTL/ELIXIR-NL)</a:t>
            </a:r>
          </a:p>
        </p:txBody>
      </p:sp>
    </p:spTree>
    <p:extLst>
      <p:ext uri="{BB962C8B-B14F-4D97-AF65-F5344CB8AC3E}">
        <p14:creationId xmlns:p14="http://schemas.microsoft.com/office/powerpoint/2010/main" val="18932421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85762" y="685800"/>
            <a:ext cx="8229600" cy="1143000"/>
          </a:xfrm>
        </p:spPr>
        <p:txBody>
          <a:bodyPr>
            <a:noAutofit/>
          </a:bodyPr>
          <a:lstStyle/>
          <a:p>
            <a:r>
              <a:rPr lang="en-US" sz="3200" dirty="0" smtClean="0"/>
              <a:t>H2020 EG: Turning </a:t>
            </a:r>
            <a:r>
              <a:rPr lang="en-US" sz="3200" dirty="0"/>
              <a:t>FAIR Data into Reality - Report and Action Plan </a:t>
            </a:r>
            <a:r>
              <a:rPr lang="en-US" sz="3200" dirty="0" smtClean="0"/>
              <a:t>Consultation</a:t>
            </a:r>
            <a:endParaRPr lang="en-US" sz="3200" dirty="0"/>
          </a:p>
        </p:txBody>
      </p:sp>
      <p:sp>
        <p:nvSpPr>
          <p:cNvPr id="9" name="Content Placeholder 8"/>
          <p:cNvSpPr>
            <a:spLocks noGrp="1"/>
          </p:cNvSpPr>
          <p:nvPr>
            <p:ph idx="1"/>
          </p:nvPr>
        </p:nvSpPr>
        <p:spPr>
          <a:xfrm>
            <a:off x="461962" y="1955394"/>
            <a:ext cx="8229600" cy="3239482"/>
          </a:xfrm>
        </p:spPr>
        <p:txBody>
          <a:bodyPr>
            <a:normAutofit fontScale="70000" lnSpcReduction="20000"/>
          </a:bodyPr>
          <a:lstStyle/>
          <a:p>
            <a:pPr marL="0" indent="0">
              <a:buNone/>
            </a:pPr>
            <a:r>
              <a:rPr lang="en-US" b="1" dirty="0" smtClean="0"/>
              <a:t>Recommendations include:</a:t>
            </a:r>
          </a:p>
          <a:p>
            <a:r>
              <a:rPr lang="en-US" dirty="0" smtClean="0"/>
              <a:t>Sustainable Funding for FAIR components (#5)</a:t>
            </a:r>
          </a:p>
          <a:p>
            <a:r>
              <a:rPr lang="en-US" dirty="0" smtClean="0"/>
              <a:t>Strategic and evidence-based funding (#6)</a:t>
            </a:r>
          </a:p>
          <a:p>
            <a:r>
              <a:rPr lang="en-US" dirty="0" smtClean="0"/>
              <a:t>Cross-Disciplinary </a:t>
            </a:r>
            <a:r>
              <a:rPr lang="en-US" dirty="0" err="1" smtClean="0"/>
              <a:t>FAIRness</a:t>
            </a:r>
            <a:r>
              <a:rPr lang="en-US" dirty="0" smtClean="0"/>
              <a:t> (#8)</a:t>
            </a:r>
          </a:p>
          <a:p>
            <a:r>
              <a:rPr lang="en-US" dirty="0" smtClean="0"/>
              <a:t>Encourage and incentivize data reuse (#19)</a:t>
            </a:r>
          </a:p>
          <a:p>
            <a:r>
              <a:rPr lang="en-US" dirty="0" smtClean="0"/>
              <a:t>Facilitate automated processing (#25)</a:t>
            </a:r>
          </a:p>
          <a:p>
            <a:r>
              <a:rPr lang="en-US" dirty="0" smtClean="0"/>
              <a:t>Data </a:t>
            </a:r>
            <a:r>
              <a:rPr lang="en-US" dirty="0"/>
              <a:t>science and stewardship </a:t>
            </a:r>
            <a:r>
              <a:rPr lang="en-US" dirty="0" smtClean="0"/>
              <a:t>skills (#26)</a:t>
            </a:r>
          </a:p>
          <a:p>
            <a:r>
              <a:rPr lang="en-US" dirty="0" smtClean="0"/>
              <a:t>Skills </a:t>
            </a:r>
            <a:r>
              <a:rPr lang="en-US" dirty="0"/>
              <a:t>transfer schemes and brokering </a:t>
            </a:r>
            <a:r>
              <a:rPr lang="en-US" dirty="0" smtClean="0"/>
              <a:t>roles (#27)</a:t>
            </a:r>
          </a:p>
          <a:p>
            <a:r>
              <a:rPr lang="en-US" dirty="0"/>
              <a:t>Curriculum frameworks and </a:t>
            </a:r>
            <a:r>
              <a:rPr lang="en-US" dirty="0" smtClean="0"/>
              <a:t>training (#28)</a:t>
            </a:r>
          </a:p>
          <a:p>
            <a:endParaRPr lang="en-US" dirty="0"/>
          </a:p>
        </p:txBody>
      </p:sp>
      <p:sp>
        <p:nvSpPr>
          <p:cNvPr id="2" name="Footer Placeholder 1"/>
          <p:cNvSpPr>
            <a:spLocks noGrp="1"/>
          </p:cNvSpPr>
          <p:nvPr>
            <p:ph type="ftr" sz="quarter" idx="11"/>
          </p:nvPr>
        </p:nvSpPr>
        <p:spPr/>
        <p:txBody>
          <a:bodyPr/>
          <a:lstStyle/>
          <a:p>
            <a:r>
              <a:rPr lang="en-US" smtClean="0"/>
              <a:t>@micheldumontier::FAIRCDR:2018-10-01</a:t>
            </a:r>
            <a:endParaRPr lang="en-US" dirty="0"/>
          </a:p>
        </p:txBody>
      </p:sp>
      <p:sp>
        <p:nvSpPr>
          <p:cNvPr id="3" name="Slide Number Placeholder 2"/>
          <p:cNvSpPr>
            <a:spLocks noGrp="1"/>
          </p:cNvSpPr>
          <p:nvPr>
            <p:ph type="sldNum" sz="quarter" idx="12"/>
          </p:nvPr>
        </p:nvSpPr>
        <p:spPr/>
        <p:txBody>
          <a:bodyPr/>
          <a:lstStyle/>
          <a:p>
            <a:fld id="{2582ACC2-38F0-41F7-837F-EF42E2ECEECF}" type="slidenum">
              <a:rPr lang="en-US" smtClean="0"/>
              <a:pPr/>
              <a:t>42</a:t>
            </a:fld>
            <a:endParaRPr lang="en-US"/>
          </a:p>
        </p:txBody>
      </p:sp>
      <p:sp>
        <p:nvSpPr>
          <p:cNvPr id="6" name="Rectangle 3"/>
          <p:cNvSpPr>
            <a:spLocks noChangeArrowheads="1"/>
          </p:cNvSpPr>
          <p:nvPr/>
        </p:nvSpPr>
        <p:spPr bwMode="auto">
          <a:xfrm>
            <a:off x="352424" y="5487144"/>
            <a:ext cx="7924800"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rgbClr val="222222"/>
                </a:solidFill>
                <a:effectLst/>
                <a:cs typeface="Arial" panose="020B0604020202020204" pitchFamily="34" charset="0"/>
              </a:rPr>
              <a:t>Consultation until 5 August</a:t>
            </a:r>
            <a:endParaRPr kumimoji="0" lang="en-US" altLang="en-US" sz="500" b="1" i="0" u="none" strike="noStrike" cap="none" normalizeH="0" baseline="0" dirty="0" smtClean="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Consultation is being conducted on the interim report and Action Plan until 5 August 2018.  A </a:t>
            </a:r>
            <a:r>
              <a:rPr kumimoji="0" lang="en-US" altLang="en-US" sz="1000" b="0" i="0" u="none" strike="noStrike" cap="none" normalizeH="0" baseline="0" dirty="0" err="1" smtClean="0">
                <a:ln>
                  <a:noFill/>
                </a:ln>
                <a:solidFill>
                  <a:srgbClr val="1155CC"/>
                </a:solidFill>
                <a:effectLst/>
                <a:latin typeface="Arial" panose="020B0604020202020204" pitchFamily="34" charset="0"/>
                <a:cs typeface="Arial" panose="020B0604020202020204" pitchFamily="34" charset="0"/>
                <a:hlinkClick r:id="rId2"/>
              </a:rPr>
              <a:t>commentable</a:t>
            </a:r>
            <a:r>
              <a:rPr kumimoji="0" lang="en-US" altLang="en-US" sz="1000" b="0" i="0" u="none" strike="noStrike" cap="none" normalizeH="0" baseline="0" dirty="0" smtClean="0">
                <a:ln>
                  <a:noFill/>
                </a:ln>
                <a:solidFill>
                  <a:srgbClr val="1155CC"/>
                </a:solidFill>
                <a:effectLst/>
                <a:latin typeface="Arial" panose="020B0604020202020204" pitchFamily="34" charset="0"/>
                <a:cs typeface="Arial" panose="020B0604020202020204" pitchFamily="34" charset="0"/>
                <a:hlinkClick r:id="rId2"/>
              </a:rPr>
              <a:t> version of the report is available on Google Drive</a:t>
            </a:r>
            <a:r>
              <a:rPr kumimoji="0" lang="en-US" altLang="en-US" sz="1000"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  Structured comments on the Action Plan and specific recommendations and actions may be made via </a:t>
            </a:r>
            <a:r>
              <a:rPr kumimoji="0" lang="en-US" altLang="en-US" sz="1000" b="0" i="0" u="none" strike="noStrike" cap="none" normalizeH="0" baseline="0" dirty="0" smtClean="0">
                <a:ln>
                  <a:noFill/>
                </a:ln>
                <a:solidFill>
                  <a:srgbClr val="1155CC"/>
                </a:solidFill>
                <a:effectLst/>
                <a:latin typeface="Arial" panose="020B0604020202020204" pitchFamily="34" charset="0"/>
                <a:cs typeface="Arial" panose="020B0604020202020204" pitchFamily="34" charset="0"/>
                <a:hlinkClick r:id="rId3"/>
              </a:rPr>
              <a:t>a dedicated GitHub repository</a:t>
            </a:r>
            <a:r>
              <a:rPr kumimoji="0" lang="en-US" altLang="en-US" sz="1000"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a:t>
            </a:r>
            <a:endParaRPr kumimoji="0" lang="en-US" altLang="en-US" sz="500" b="0" i="0" u="none" strike="noStrike" cap="none" normalizeH="0" baseline="0" dirty="0" smtClean="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        </a:t>
            </a:r>
            <a:r>
              <a:rPr kumimoji="0" lang="en-US" altLang="en-US" sz="1000" b="1"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Comment on Report: </a:t>
            </a:r>
            <a:r>
              <a:rPr kumimoji="0" lang="en-US" altLang="en-US" sz="1000" b="1" i="0" u="none" strike="noStrike" cap="none" normalizeH="0" baseline="0" dirty="0" smtClean="0">
                <a:ln>
                  <a:noFill/>
                </a:ln>
                <a:solidFill>
                  <a:srgbClr val="1155CC"/>
                </a:solidFill>
                <a:effectLst/>
                <a:latin typeface="Arial" panose="020B0604020202020204" pitchFamily="34" charset="0"/>
                <a:cs typeface="Arial" panose="020B0604020202020204" pitchFamily="34" charset="0"/>
                <a:hlinkClick r:id="rId2"/>
              </a:rPr>
              <a:t>http://bit.ly/interim_FAIR_report</a:t>
            </a:r>
            <a:endParaRPr kumimoji="0" lang="en-US" altLang="en-US" sz="500" b="0" i="0" u="none" strike="noStrike" cap="none" normalizeH="0" baseline="0" dirty="0" smtClean="0">
              <a:ln>
                <a:noFill/>
              </a:ln>
              <a:solidFill>
                <a:schemeClr val="tx1"/>
              </a:solidFill>
              <a:effectLst/>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        </a:t>
            </a:r>
            <a:r>
              <a:rPr kumimoji="0" lang="en-US" altLang="en-US" sz="1000" b="1" i="0" u="none" strike="noStrike" cap="none" normalizeH="0" baseline="0" dirty="0" smtClean="0">
                <a:ln>
                  <a:noFill/>
                </a:ln>
                <a:solidFill>
                  <a:srgbClr val="222222"/>
                </a:solidFill>
                <a:effectLst/>
                <a:latin typeface="Arial" panose="020B0604020202020204" pitchFamily="34" charset="0"/>
                <a:cs typeface="Arial" panose="020B0604020202020204" pitchFamily="34" charset="0"/>
              </a:rPr>
              <a:t>Comment on Action Plan: </a:t>
            </a:r>
            <a:r>
              <a:rPr kumimoji="0" lang="en-US" altLang="en-US" sz="1000" b="1" i="0" u="none" strike="noStrike" cap="none" normalizeH="0" baseline="0" dirty="0" smtClean="0">
                <a:ln>
                  <a:noFill/>
                </a:ln>
                <a:solidFill>
                  <a:srgbClr val="1155CC"/>
                </a:solidFill>
                <a:effectLst/>
                <a:latin typeface="Arial" panose="020B0604020202020204" pitchFamily="34" charset="0"/>
                <a:cs typeface="Arial" panose="020B0604020202020204" pitchFamily="34" charset="0"/>
                <a:hlinkClick r:id="rId3"/>
              </a:rPr>
              <a:t>https://github.com/FAIR-Data-EG/action-plan</a:t>
            </a:r>
            <a:endParaRPr kumimoji="0" lang="en-US" altLang="en-US" sz="2000"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4"/>
          <a:stretch>
            <a:fillRect/>
          </a:stretch>
        </p:blipFill>
        <p:spPr>
          <a:xfrm>
            <a:off x="461962" y="0"/>
            <a:ext cx="4953000" cy="788885"/>
          </a:xfrm>
          <a:prstGeom prst="rect">
            <a:avLst/>
          </a:prstGeom>
        </p:spPr>
      </p:pic>
    </p:spTree>
    <p:extLst>
      <p:ext uri="{BB962C8B-B14F-4D97-AF65-F5344CB8AC3E}">
        <p14:creationId xmlns:p14="http://schemas.microsoft.com/office/powerpoint/2010/main" val="249266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@micheldumontier::FAIRCDR:2018-10-01</a:t>
            </a:r>
            <a:endParaRPr lang="en-US" dirty="0"/>
          </a:p>
        </p:txBody>
      </p:sp>
      <p:sp>
        <p:nvSpPr>
          <p:cNvPr id="3" name="Slide Number Placeholder 2"/>
          <p:cNvSpPr>
            <a:spLocks noGrp="1"/>
          </p:cNvSpPr>
          <p:nvPr>
            <p:ph type="sldNum" sz="quarter" idx="12"/>
          </p:nvPr>
        </p:nvSpPr>
        <p:spPr/>
        <p:txBody>
          <a:bodyPr/>
          <a:lstStyle/>
          <a:p>
            <a:fld id="{2582ACC2-38F0-41F7-837F-EF42E2ECEECF}" type="slidenum">
              <a:rPr lang="en-US" smtClean="0"/>
              <a:pPr/>
              <a:t>43</a:t>
            </a:fld>
            <a:endParaRPr lang="en-US"/>
          </a:p>
        </p:txBody>
      </p:sp>
      <p:pic>
        <p:nvPicPr>
          <p:cNvPr id="4" name="Picture 3"/>
          <p:cNvPicPr>
            <a:picLocks noChangeAspect="1"/>
          </p:cNvPicPr>
          <p:nvPr/>
        </p:nvPicPr>
        <p:blipFill>
          <a:blip r:embed="rId2"/>
          <a:stretch>
            <a:fillRect/>
          </a:stretch>
        </p:blipFill>
        <p:spPr>
          <a:xfrm>
            <a:off x="-9741" y="132102"/>
            <a:ext cx="9153741" cy="6629400"/>
          </a:xfrm>
          <a:prstGeom prst="rect">
            <a:avLst/>
          </a:prstGeom>
        </p:spPr>
      </p:pic>
    </p:spTree>
    <p:extLst>
      <p:ext uri="{BB962C8B-B14F-4D97-AF65-F5344CB8AC3E}">
        <p14:creationId xmlns:p14="http://schemas.microsoft.com/office/powerpoint/2010/main" val="38881000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@micheldumontier::FAIRCDR:2018-10-01</a:t>
            </a:r>
            <a:endParaRPr lang="en-US" dirty="0"/>
          </a:p>
        </p:txBody>
      </p:sp>
      <p:sp>
        <p:nvSpPr>
          <p:cNvPr id="3" name="Slide Number Placeholder 2"/>
          <p:cNvSpPr>
            <a:spLocks noGrp="1"/>
          </p:cNvSpPr>
          <p:nvPr>
            <p:ph type="sldNum" sz="quarter" idx="12"/>
          </p:nvPr>
        </p:nvSpPr>
        <p:spPr/>
        <p:txBody>
          <a:bodyPr/>
          <a:lstStyle/>
          <a:p>
            <a:fld id="{2582ACC2-38F0-41F7-837F-EF42E2ECEECF}" type="slidenum">
              <a:rPr lang="en-US" smtClean="0"/>
              <a:pPr/>
              <a:t>44</a:t>
            </a:fld>
            <a:endParaRPr lang="en-US"/>
          </a:p>
        </p:txBody>
      </p:sp>
      <p:pic>
        <p:nvPicPr>
          <p:cNvPr id="4" name="Picture 3"/>
          <p:cNvPicPr>
            <a:picLocks noChangeAspect="1"/>
          </p:cNvPicPr>
          <p:nvPr/>
        </p:nvPicPr>
        <p:blipFill>
          <a:blip r:embed="rId2"/>
          <a:stretch>
            <a:fillRect/>
          </a:stretch>
        </p:blipFill>
        <p:spPr>
          <a:xfrm>
            <a:off x="1" y="219471"/>
            <a:ext cx="9144000" cy="6444400"/>
          </a:xfrm>
          <a:prstGeom prst="rect">
            <a:avLst/>
          </a:prstGeom>
        </p:spPr>
      </p:pic>
    </p:spTree>
    <p:extLst>
      <p:ext uri="{BB962C8B-B14F-4D97-AF65-F5344CB8AC3E}">
        <p14:creationId xmlns:p14="http://schemas.microsoft.com/office/powerpoint/2010/main" val="10998921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600200"/>
            <a:ext cx="8382000" cy="4525963"/>
          </a:xfrm>
        </p:spPr>
        <p:txBody>
          <a:bodyPr>
            <a:normAutofit fontScale="92500" lnSpcReduction="10000"/>
          </a:bodyPr>
          <a:lstStyle/>
          <a:p>
            <a:r>
              <a:rPr lang="en-US" sz="2800" b="1" dirty="0" smtClean="0"/>
              <a:t>FAIR</a:t>
            </a:r>
            <a:r>
              <a:rPr lang="en-US" sz="2800" dirty="0" smtClean="0"/>
              <a:t> represents a </a:t>
            </a:r>
            <a:r>
              <a:rPr lang="en-US" sz="2800" u="sng" dirty="0" smtClean="0"/>
              <a:t>global initiative</a:t>
            </a:r>
            <a:r>
              <a:rPr lang="en-US" sz="2800" dirty="0" smtClean="0"/>
              <a:t> to enhance the discovery and reuse of all kinds of digital resources</a:t>
            </a:r>
          </a:p>
          <a:p>
            <a:r>
              <a:rPr lang="en-US" sz="2800" dirty="0" smtClean="0"/>
              <a:t>The </a:t>
            </a:r>
            <a:r>
              <a:rPr lang="en-US" sz="2800" b="1" dirty="0" smtClean="0"/>
              <a:t>FAIR concept is maturing quickly</a:t>
            </a:r>
            <a:r>
              <a:rPr lang="en-US" sz="2800" dirty="0" smtClean="0"/>
              <a:t>. Make sure to participate!</a:t>
            </a:r>
          </a:p>
          <a:p>
            <a:r>
              <a:rPr lang="en-US" sz="2800" dirty="0" smtClean="0"/>
              <a:t>Huge </a:t>
            </a:r>
            <a:r>
              <a:rPr lang="en-US" sz="2800" dirty="0"/>
              <a:t>benefits to be </a:t>
            </a:r>
            <a:r>
              <a:rPr lang="en-US" sz="2800" dirty="0" smtClean="0"/>
              <a:t>had, particularly in </a:t>
            </a:r>
            <a:r>
              <a:rPr lang="en-US" sz="2800" b="1" dirty="0" smtClean="0"/>
              <a:t>augmenting existing research programs</a:t>
            </a:r>
            <a:r>
              <a:rPr lang="en-US" sz="2800" dirty="0" smtClean="0"/>
              <a:t> and in </a:t>
            </a:r>
            <a:r>
              <a:rPr lang="en-US" sz="2800" b="1" dirty="0" smtClean="0"/>
              <a:t>automated</a:t>
            </a:r>
            <a:r>
              <a:rPr lang="en-US" sz="2800" dirty="0" smtClean="0"/>
              <a:t> </a:t>
            </a:r>
            <a:r>
              <a:rPr lang="en-US" sz="2800" b="1" dirty="0" smtClean="0"/>
              <a:t>machine processing,</a:t>
            </a:r>
            <a:r>
              <a:rPr lang="en-US" sz="2800" dirty="0" smtClean="0"/>
              <a:t> </a:t>
            </a:r>
            <a:r>
              <a:rPr lang="en-US" sz="2800" dirty="0"/>
              <a:t>but needs to be coupled with </a:t>
            </a:r>
            <a:r>
              <a:rPr lang="en-US" sz="2800" dirty="0" smtClean="0"/>
              <a:t>the </a:t>
            </a:r>
            <a:r>
              <a:rPr lang="en-US" sz="2800" dirty="0"/>
              <a:t>proper </a:t>
            </a:r>
            <a:r>
              <a:rPr lang="en-US" sz="2800" dirty="0" smtClean="0"/>
              <a:t>training and ethics</a:t>
            </a:r>
            <a:r>
              <a:rPr lang="en-US" sz="2800" dirty="0"/>
              <a:t>.</a:t>
            </a:r>
          </a:p>
          <a:p>
            <a:r>
              <a:rPr lang="en-US" sz="2800" dirty="0" smtClean="0"/>
              <a:t>It </a:t>
            </a:r>
            <a:r>
              <a:rPr lang="en-US" sz="2800" dirty="0"/>
              <a:t>demands a </a:t>
            </a:r>
            <a:r>
              <a:rPr lang="en-US" sz="2800" b="1" dirty="0"/>
              <a:t>new </a:t>
            </a:r>
            <a:r>
              <a:rPr lang="en-US" sz="2800" b="1" dirty="0" smtClean="0"/>
              <a:t>social, legal </a:t>
            </a:r>
            <a:r>
              <a:rPr lang="en-US" sz="2800" b="1" dirty="0"/>
              <a:t>and technological </a:t>
            </a:r>
            <a:r>
              <a:rPr lang="en-US" sz="2800" b="1" dirty="0" smtClean="0"/>
              <a:t>infrastructure </a:t>
            </a:r>
            <a:r>
              <a:rPr lang="en-US" sz="2800" dirty="0" smtClean="0"/>
              <a:t>that currently doesn’t exist in whole, but has to be built for and tested by various communities! </a:t>
            </a:r>
          </a:p>
        </p:txBody>
      </p:sp>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45</a:t>
            </a:fld>
            <a:endParaRPr lang="en-US"/>
          </a:p>
        </p:txBody>
      </p:sp>
    </p:spTree>
    <p:extLst>
      <p:ext uri="{BB962C8B-B14F-4D97-AF65-F5344CB8AC3E}">
        <p14:creationId xmlns:p14="http://schemas.microsoft.com/office/powerpoint/2010/main" val="25150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45509"/>
          </a:xfrm>
        </p:spPr>
        <p:txBody>
          <a:bodyPr>
            <a:normAutofit fontScale="90000"/>
          </a:bodyPr>
          <a:lstStyle/>
          <a:p>
            <a:r>
              <a:rPr lang="en-US" dirty="0" smtClean="0"/>
              <a:t>Acknowledgements</a:t>
            </a:r>
            <a:endParaRPr lang="en-US" dirty="0"/>
          </a:p>
        </p:txBody>
      </p:sp>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46</a:t>
            </a:fld>
            <a:endParaRPr lang="en-US"/>
          </a:p>
        </p:txBody>
      </p:sp>
      <p:pic>
        <p:nvPicPr>
          <p:cNvPr id="6" name="Picture 5"/>
          <p:cNvPicPr>
            <a:picLocks noChangeAspect="1"/>
          </p:cNvPicPr>
          <p:nvPr/>
        </p:nvPicPr>
        <p:blipFill>
          <a:blip r:embed="rId3"/>
          <a:stretch>
            <a:fillRect/>
          </a:stretch>
        </p:blipFill>
        <p:spPr>
          <a:xfrm>
            <a:off x="571708" y="2111928"/>
            <a:ext cx="5905292" cy="2329504"/>
          </a:xfrm>
          <a:prstGeom prst="rect">
            <a:avLst/>
          </a:prstGeom>
        </p:spPr>
      </p:pic>
      <p:pic>
        <p:nvPicPr>
          <p:cNvPr id="7" name="Picture 6"/>
          <p:cNvPicPr>
            <a:picLocks noChangeAspect="1"/>
          </p:cNvPicPr>
          <p:nvPr/>
        </p:nvPicPr>
        <p:blipFill>
          <a:blip r:embed="rId4"/>
          <a:stretch>
            <a:fillRect/>
          </a:stretch>
        </p:blipFill>
        <p:spPr>
          <a:xfrm>
            <a:off x="457201" y="4631054"/>
            <a:ext cx="6629400" cy="549036"/>
          </a:xfrm>
          <a:prstGeom prst="rect">
            <a:avLst/>
          </a:prstGeom>
        </p:spPr>
      </p:pic>
      <p:sp>
        <p:nvSpPr>
          <p:cNvPr id="8" name="TextBox 7"/>
          <p:cNvSpPr txBox="1"/>
          <p:nvPr/>
        </p:nvSpPr>
        <p:spPr>
          <a:xfrm>
            <a:off x="1998" y="1981200"/>
            <a:ext cx="607602" cy="369332"/>
          </a:xfrm>
          <a:prstGeom prst="rect">
            <a:avLst/>
          </a:prstGeom>
          <a:noFill/>
        </p:spPr>
        <p:txBody>
          <a:bodyPr wrap="none" rtlCol="0">
            <a:spAutoFit/>
          </a:bodyPr>
          <a:lstStyle/>
          <a:p>
            <a:r>
              <a:rPr lang="en-US" b="1" dirty="0" smtClean="0"/>
              <a:t>FAIR</a:t>
            </a:r>
            <a:endParaRPr lang="en-US" b="1" dirty="0"/>
          </a:p>
        </p:txBody>
      </p:sp>
      <p:sp>
        <p:nvSpPr>
          <p:cNvPr id="9" name="TextBox 8"/>
          <p:cNvSpPr txBox="1"/>
          <p:nvPr/>
        </p:nvSpPr>
        <p:spPr>
          <a:xfrm>
            <a:off x="-66204" y="4381778"/>
            <a:ext cx="1367426" cy="369332"/>
          </a:xfrm>
          <a:prstGeom prst="rect">
            <a:avLst/>
          </a:prstGeom>
          <a:noFill/>
        </p:spPr>
        <p:txBody>
          <a:bodyPr wrap="none" rtlCol="0">
            <a:spAutoFit/>
          </a:bodyPr>
          <a:lstStyle/>
          <a:p>
            <a:r>
              <a:rPr lang="en-US" b="1" dirty="0" smtClean="0"/>
              <a:t>FAIR metrics</a:t>
            </a:r>
            <a:endParaRPr lang="en-US" b="1" dirty="0"/>
          </a:p>
        </p:txBody>
      </p:sp>
      <p:pic>
        <p:nvPicPr>
          <p:cNvPr id="11" name="Picture 10"/>
          <p:cNvPicPr>
            <a:picLocks noChangeAspect="1"/>
          </p:cNvPicPr>
          <p:nvPr/>
        </p:nvPicPr>
        <p:blipFill>
          <a:blip r:embed="rId5"/>
          <a:stretch>
            <a:fillRect/>
          </a:stretch>
        </p:blipFill>
        <p:spPr>
          <a:xfrm>
            <a:off x="73488" y="5771916"/>
            <a:ext cx="1029690" cy="1029690"/>
          </a:xfrm>
          <a:prstGeom prst="rect">
            <a:avLst/>
          </a:prstGeom>
        </p:spPr>
      </p:pic>
      <p:pic>
        <p:nvPicPr>
          <p:cNvPr id="14" name="Picture 13"/>
          <p:cNvPicPr>
            <a:picLocks noChangeAspect="1"/>
          </p:cNvPicPr>
          <p:nvPr/>
        </p:nvPicPr>
        <p:blipFill>
          <a:blip r:embed="rId6"/>
          <a:stretch>
            <a:fillRect/>
          </a:stretch>
        </p:blipFill>
        <p:spPr>
          <a:xfrm>
            <a:off x="7656445" y="5917203"/>
            <a:ext cx="1381244" cy="790611"/>
          </a:xfrm>
          <a:prstGeom prst="rect">
            <a:avLst/>
          </a:prstGeom>
        </p:spPr>
      </p:pic>
      <p:pic>
        <p:nvPicPr>
          <p:cNvPr id="15" name="Picture 14"/>
          <p:cNvPicPr>
            <a:picLocks noChangeAspect="1"/>
          </p:cNvPicPr>
          <p:nvPr/>
        </p:nvPicPr>
        <p:blipFill>
          <a:blip r:embed="rId7"/>
          <a:stretch>
            <a:fillRect/>
          </a:stretch>
        </p:blipFill>
        <p:spPr>
          <a:xfrm>
            <a:off x="6016112" y="5875561"/>
            <a:ext cx="1612574" cy="698302"/>
          </a:xfrm>
          <a:prstGeom prst="rect">
            <a:avLst/>
          </a:prstGeom>
        </p:spPr>
      </p:pic>
      <p:pic>
        <p:nvPicPr>
          <p:cNvPr id="17" name="Picture 16"/>
          <p:cNvPicPr>
            <a:picLocks noChangeAspect="1"/>
          </p:cNvPicPr>
          <p:nvPr/>
        </p:nvPicPr>
        <p:blipFill>
          <a:blip r:embed="rId8"/>
          <a:stretch>
            <a:fillRect/>
          </a:stretch>
        </p:blipFill>
        <p:spPr>
          <a:xfrm>
            <a:off x="1151344" y="5742744"/>
            <a:ext cx="1594172" cy="941386"/>
          </a:xfrm>
          <a:prstGeom prst="rect">
            <a:avLst/>
          </a:prstGeom>
        </p:spPr>
      </p:pic>
      <p:pic>
        <p:nvPicPr>
          <p:cNvPr id="1032" name="Picture 8" descr="Welkom bij het NW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13236" y="6033275"/>
            <a:ext cx="930364" cy="47053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AF1365DD-F856-8444-A71E-1D91BCE40161}"/>
              </a:ext>
            </a:extLst>
          </p:cNvPr>
          <p:cNvPicPr>
            <a:picLocks noChangeAspect="1"/>
          </p:cNvPicPr>
          <p:nvPr/>
        </p:nvPicPr>
        <p:blipFill>
          <a:blip r:embed="rId10"/>
          <a:stretch>
            <a:fillRect/>
          </a:stretch>
        </p:blipFill>
        <p:spPr>
          <a:xfrm>
            <a:off x="636236" y="5204544"/>
            <a:ext cx="924654" cy="521709"/>
          </a:xfrm>
          <a:prstGeom prst="rect">
            <a:avLst/>
          </a:prstGeom>
        </p:spPr>
      </p:pic>
      <p:pic>
        <p:nvPicPr>
          <p:cNvPr id="21" name="Picture 20">
            <a:extLst>
              <a:ext uri="{FF2B5EF4-FFF2-40B4-BE49-F238E27FC236}">
                <a16:creationId xmlns:a16="http://schemas.microsoft.com/office/drawing/2014/main" id="{CF8EB0E3-B923-F344-9F9D-8ABDDCE2A253}"/>
              </a:ext>
            </a:extLst>
          </p:cNvPr>
          <p:cNvPicPr>
            <a:picLocks noChangeAspect="1"/>
          </p:cNvPicPr>
          <p:nvPr/>
        </p:nvPicPr>
        <p:blipFill>
          <a:blip r:embed="rId11"/>
          <a:stretch>
            <a:fillRect/>
          </a:stretch>
        </p:blipFill>
        <p:spPr>
          <a:xfrm>
            <a:off x="1653819" y="5270858"/>
            <a:ext cx="1639383" cy="383574"/>
          </a:xfrm>
          <a:prstGeom prst="rect">
            <a:avLst/>
          </a:prstGeom>
        </p:spPr>
      </p:pic>
      <p:pic>
        <p:nvPicPr>
          <p:cNvPr id="22" name="Picture 21">
            <a:extLst>
              <a:ext uri="{FF2B5EF4-FFF2-40B4-BE49-F238E27FC236}">
                <a16:creationId xmlns:a16="http://schemas.microsoft.com/office/drawing/2014/main" id="{4E63241D-A215-3342-B1AE-BBB2C079A616}"/>
              </a:ext>
            </a:extLst>
          </p:cNvPr>
          <p:cNvPicPr>
            <a:picLocks noChangeAspect="1"/>
          </p:cNvPicPr>
          <p:nvPr/>
        </p:nvPicPr>
        <p:blipFill>
          <a:blip r:embed="rId12"/>
          <a:stretch>
            <a:fillRect/>
          </a:stretch>
        </p:blipFill>
        <p:spPr>
          <a:xfrm>
            <a:off x="3509962" y="5234605"/>
            <a:ext cx="1600200" cy="446210"/>
          </a:xfrm>
          <a:prstGeom prst="rect">
            <a:avLst/>
          </a:prstGeom>
        </p:spPr>
      </p:pic>
      <p:pic>
        <p:nvPicPr>
          <p:cNvPr id="23" name="Picture 22">
            <a:extLst>
              <a:ext uri="{FF2B5EF4-FFF2-40B4-BE49-F238E27FC236}">
                <a16:creationId xmlns:a16="http://schemas.microsoft.com/office/drawing/2014/main" id="{E4A66C8B-2AA2-CA43-BFF4-FE021AE444B4}"/>
              </a:ext>
            </a:extLst>
          </p:cNvPr>
          <p:cNvPicPr>
            <a:picLocks noChangeAspect="1"/>
          </p:cNvPicPr>
          <p:nvPr/>
        </p:nvPicPr>
        <p:blipFill>
          <a:blip r:embed="rId13"/>
          <a:stretch>
            <a:fillRect/>
          </a:stretch>
        </p:blipFill>
        <p:spPr>
          <a:xfrm>
            <a:off x="2819400" y="6075150"/>
            <a:ext cx="1295400" cy="400396"/>
          </a:xfrm>
          <a:prstGeom prst="rect">
            <a:avLst/>
          </a:prstGeom>
        </p:spPr>
      </p:pic>
      <p:pic>
        <p:nvPicPr>
          <p:cNvPr id="24" name="Picture 23">
            <a:extLst>
              <a:ext uri="{FF2B5EF4-FFF2-40B4-BE49-F238E27FC236}">
                <a16:creationId xmlns:a16="http://schemas.microsoft.com/office/drawing/2014/main" id="{13E34238-8914-AE44-8C35-F2D656E5B5A0}"/>
              </a:ext>
            </a:extLst>
          </p:cNvPr>
          <p:cNvPicPr>
            <a:picLocks noChangeAspect="1"/>
          </p:cNvPicPr>
          <p:nvPr/>
        </p:nvPicPr>
        <p:blipFill>
          <a:blip r:embed="rId14"/>
          <a:stretch>
            <a:fillRect/>
          </a:stretch>
        </p:blipFill>
        <p:spPr>
          <a:xfrm>
            <a:off x="5196269" y="5072210"/>
            <a:ext cx="2258684" cy="740553"/>
          </a:xfrm>
          <a:prstGeom prst="rect">
            <a:avLst/>
          </a:prstGeom>
        </p:spPr>
      </p:pic>
      <p:pic>
        <p:nvPicPr>
          <p:cNvPr id="25" name="Picture 24">
            <a:extLst>
              <a:ext uri="{FF2B5EF4-FFF2-40B4-BE49-F238E27FC236}">
                <a16:creationId xmlns:a16="http://schemas.microsoft.com/office/drawing/2014/main" id="{87A04C19-8BF6-F14E-B754-E7DA1675DF21}"/>
              </a:ext>
            </a:extLst>
          </p:cNvPr>
          <p:cNvPicPr>
            <a:picLocks noChangeAspect="1"/>
          </p:cNvPicPr>
          <p:nvPr/>
        </p:nvPicPr>
        <p:blipFill>
          <a:blip r:embed="rId15"/>
          <a:stretch>
            <a:fillRect/>
          </a:stretch>
        </p:blipFill>
        <p:spPr>
          <a:xfrm>
            <a:off x="4178682" y="6008921"/>
            <a:ext cx="806450" cy="607173"/>
          </a:xfrm>
          <a:prstGeom prst="rect">
            <a:avLst/>
          </a:prstGeom>
        </p:spPr>
      </p:pic>
      <p:pic>
        <p:nvPicPr>
          <p:cNvPr id="3" name="Picture 2"/>
          <p:cNvPicPr>
            <a:picLocks noChangeAspect="1"/>
          </p:cNvPicPr>
          <p:nvPr/>
        </p:nvPicPr>
        <p:blipFill>
          <a:blip r:embed="rId16"/>
          <a:stretch>
            <a:fillRect/>
          </a:stretch>
        </p:blipFill>
        <p:spPr>
          <a:xfrm>
            <a:off x="7558030" y="5285881"/>
            <a:ext cx="1187511" cy="412771"/>
          </a:xfrm>
          <a:prstGeom prst="rect">
            <a:avLst/>
          </a:prstGeom>
        </p:spPr>
      </p:pic>
      <p:sp>
        <p:nvSpPr>
          <p:cNvPr id="26" name="TextBox 25"/>
          <p:cNvSpPr txBox="1"/>
          <p:nvPr/>
        </p:nvSpPr>
        <p:spPr>
          <a:xfrm>
            <a:off x="0" y="762000"/>
            <a:ext cx="7729360" cy="369332"/>
          </a:xfrm>
          <a:prstGeom prst="rect">
            <a:avLst/>
          </a:prstGeom>
          <a:noFill/>
        </p:spPr>
        <p:txBody>
          <a:bodyPr wrap="none" rtlCol="0">
            <a:spAutoFit/>
          </a:bodyPr>
          <a:lstStyle/>
          <a:p>
            <a:r>
              <a:rPr lang="en-US" b="1" dirty="0" smtClean="0"/>
              <a:t>Dumontier Lab (Maastricht University, Stanford University, Carleton University)</a:t>
            </a:r>
            <a:endParaRPr lang="en-US" b="1" dirty="0"/>
          </a:p>
        </p:txBody>
      </p:sp>
      <p:sp>
        <p:nvSpPr>
          <p:cNvPr id="10" name="TextBox 9"/>
          <p:cNvSpPr txBox="1"/>
          <p:nvPr/>
        </p:nvSpPr>
        <p:spPr>
          <a:xfrm>
            <a:off x="228600" y="1106434"/>
            <a:ext cx="8458200" cy="1169551"/>
          </a:xfrm>
          <a:prstGeom prst="rect">
            <a:avLst/>
          </a:prstGeom>
          <a:noFill/>
        </p:spPr>
        <p:txBody>
          <a:bodyPr wrap="square" rtlCol="0">
            <a:spAutoFit/>
          </a:bodyPr>
          <a:lstStyle/>
          <a:p>
            <a:r>
              <a:rPr lang="en-US" sz="1400" dirty="0" smtClean="0"/>
              <a:t>MU: </a:t>
            </a:r>
            <a:r>
              <a:rPr lang="en-US" sz="1400" dirty="0" err="1" smtClean="0"/>
              <a:t>Seun</a:t>
            </a:r>
            <a:r>
              <a:rPr lang="en-US" sz="1400" dirty="0" smtClean="0"/>
              <a:t> </a:t>
            </a:r>
            <a:r>
              <a:rPr lang="en-US" sz="1400" dirty="0" err="1" smtClean="0"/>
              <a:t>Adekunle</a:t>
            </a:r>
            <a:r>
              <a:rPr lang="en-US" sz="1400" dirty="0" smtClean="0"/>
              <a:t>, </a:t>
            </a:r>
            <a:r>
              <a:rPr lang="en-US" sz="1400" dirty="0" err="1" smtClean="0"/>
              <a:t>Dorina</a:t>
            </a:r>
            <a:r>
              <a:rPr lang="en-US" sz="1400" dirty="0" smtClean="0"/>
              <a:t> </a:t>
            </a:r>
            <a:r>
              <a:rPr lang="en-US" sz="1400" dirty="0" err="1" smtClean="0"/>
              <a:t>Claessens</a:t>
            </a:r>
            <a:r>
              <a:rPr lang="en-US" sz="1400" dirty="0" smtClean="0"/>
              <a:t>, Pedro Hernandez Serrano, </a:t>
            </a:r>
            <a:r>
              <a:rPr lang="en-US" sz="1400" dirty="0" err="1" smtClean="0"/>
              <a:t>Andine</a:t>
            </a:r>
            <a:r>
              <a:rPr lang="en-US" sz="1400" dirty="0" smtClean="0"/>
              <a:t> </a:t>
            </a:r>
            <a:r>
              <a:rPr lang="en-US" sz="1400" dirty="0" err="1" smtClean="0"/>
              <a:t>Havelange</a:t>
            </a:r>
            <a:r>
              <a:rPr lang="en-US" sz="1400" dirty="0" smtClean="0"/>
              <a:t>, </a:t>
            </a:r>
            <a:r>
              <a:rPr lang="en-US" sz="1400" dirty="0" err="1" smtClean="0"/>
              <a:t>Lianne</a:t>
            </a:r>
            <a:r>
              <a:rPr lang="en-US" sz="1400" dirty="0" smtClean="0"/>
              <a:t> </a:t>
            </a:r>
            <a:r>
              <a:rPr lang="en-US" sz="1400" dirty="0" err="1" smtClean="0"/>
              <a:t>Ippel</a:t>
            </a:r>
            <a:r>
              <a:rPr lang="en-US" sz="1400" dirty="0" smtClean="0"/>
              <a:t>, </a:t>
            </a:r>
            <a:r>
              <a:rPr lang="en-US" sz="1400" dirty="0"/>
              <a:t>Alexander </a:t>
            </a:r>
            <a:r>
              <a:rPr lang="en-US" sz="1400" dirty="0" smtClean="0"/>
              <a:t>  </a:t>
            </a:r>
          </a:p>
          <a:p>
            <a:r>
              <a:rPr lang="en-US" sz="1400" dirty="0"/>
              <a:t> </a:t>
            </a:r>
            <a:r>
              <a:rPr lang="en-US" sz="1400" dirty="0" smtClean="0"/>
              <a:t>       Malic</a:t>
            </a:r>
            <a:r>
              <a:rPr lang="en-US" sz="1400" dirty="0"/>
              <a:t>, </a:t>
            </a:r>
            <a:r>
              <a:rPr lang="en-US" sz="1400" dirty="0" err="1" smtClean="0"/>
              <a:t>Kody</a:t>
            </a:r>
            <a:r>
              <a:rPr lang="en-US" sz="1400" dirty="0" smtClean="0"/>
              <a:t> </a:t>
            </a:r>
            <a:r>
              <a:rPr lang="en-US" sz="1400" dirty="0" err="1" smtClean="0"/>
              <a:t>Moodley</a:t>
            </a:r>
            <a:r>
              <a:rPr lang="en-US" sz="1400" dirty="0" smtClean="0"/>
              <a:t>, </a:t>
            </a:r>
            <a:r>
              <a:rPr lang="en-US" sz="1400" dirty="0" err="1" smtClean="0"/>
              <a:t>Stuti</a:t>
            </a:r>
            <a:r>
              <a:rPr lang="en-US" sz="1400" dirty="0" smtClean="0"/>
              <a:t> </a:t>
            </a:r>
            <a:r>
              <a:rPr lang="en-US" sz="1400" dirty="0" err="1" smtClean="0"/>
              <a:t>Nayak</a:t>
            </a:r>
            <a:r>
              <a:rPr lang="en-US" sz="1400" dirty="0" smtClean="0"/>
              <a:t>, Nadine </a:t>
            </a:r>
            <a:r>
              <a:rPr lang="en-US" sz="1400" dirty="0" err="1" smtClean="0"/>
              <a:t>Rouleaux</a:t>
            </a:r>
            <a:r>
              <a:rPr lang="en-US" sz="1400" dirty="0" smtClean="0"/>
              <a:t>, Claudia van open, Chang Sun, </a:t>
            </a:r>
            <a:r>
              <a:rPr lang="en-US" sz="1400" dirty="0" err="1" smtClean="0"/>
              <a:t>Amrapali</a:t>
            </a:r>
            <a:r>
              <a:rPr lang="en-US" sz="1400" dirty="0" smtClean="0"/>
              <a:t> </a:t>
            </a:r>
            <a:r>
              <a:rPr lang="en-US" sz="1400" dirty="0" err="1" smtClean="0"/>
              <a:t>Zaveri</a:t>
            </a:r>
            <a:r>
              <a:rPr lang="en-US" sz="1400" dirty="0" smtClean="0"/>
              <a:t> </a:t>
            </a:r>
          </a:p>
          <a:p>
            <a:r>
              <a:rPr lang="en-US" sz="1400" dirty="0" smtClean="0"/>
              <a:t>SU: Sandeep </a:t>
            </a:r>
            <a:r>
              <a:rPr lang="en-US" sz="1400" dirty="0" err="1" smtClean="0"/>
              <a:t>Ayyar</a:t>
            </a:r>
            <a:r>
              <a:rPr lang="en-US" sz="1400" dirty="0" smtClean="0"/>
              <a:t>, </a:t>
            </a:r>
            <a:r>
              <a:rPr lang="en-US" sz="1400" dirty="0" err="1" smtClean="0"/>
              <a:t>Shima</a:t>
            </a:r>
            <a:r>
              <a:rPr lang="en-US" sz="1400" dirty="0" smtClean="0"/>
              <a:t> </a:t>
            </a:r>
            <a:r>
              <a:rPr lang="en-US" sz="1400" dirty="0" err="1"/>
              <a:t>Dastgheib</a:t>
            </a:r>
            <a:r>
              <a:rPr lang="en-US" sz="1400" dirty="0"/>
              <a:t>, </a:t>
            </a:r>
            <a:r>
              <a:rPr lang="en-US" sz="1400" dirty="0" err="1"/>
              <a:t>Remzi</a:t>
            </a:r>
            <a:r>
              <a:rPr lang="en-US" sz="1400" dirty="0"/>
              <a:t> </a:t>
            </a:r>
            <a:r>
              <a:rPr lang="en-US" sz="1400" dirty="0" err="1" smtClean="0"/>
              <a:t>Celebi</a:t>
            </a:r>
            <a:r>
              <a:rPr lang="en-US" sz="1400" dirty="0" smtClean="0"/>
              <a:t>, </a:t>
            </a:r>
            <a:r>
              <a:rPr lang="en-US" sz="1400" dirty="0" err="1"/>
              <a:t>Maulik</a:t>
            </a:r>
            <a:r>
              <a:rPr lang="en-US" sz="1400" dirty="0"/>
              <a:t> </a:t>
            </a:r>
            <a:r>
              <a:rPr lang="en-US" sz="1400" dirty="0" err="1"/>
              <a:t>Kamdar</a:t>
            </a:r>
            <a:r>
              <a:rPr lang="en-US" sz="1400" dirty="0"/>
              <a:t>, </a:t>
            </a:r>
            <a:r>
              <a:rPr lang="en-US" sz="1400" dirty="0" smtClean="0"/>
              <a:t>David </a:t>
            </a:r>
            <a:r>
              <a:rPr lang="en-US" sz="1400" dirty="0" err="1" smtClean="0"/>
              <a:t>Odgers</a:t>
            </a:r>
            <a:r>
              <a:rPr lang="en-US" sz="1400" dirty="0"/>
              <a:t>, Maryam </a:t>
            </a:r>
            <a:r>
              <a:rPr lang="en-US" sz="1400" dirty="0" err="1"/>
              <a:t>Panahiazar</a:t>
            </a:r>
            <a:r>
              <a:rPr lang="en-US" sz="1400" dirty="0"/>
              <a:t> </a:t>
            </a:r>
            <a:endParaRPr lang="en-US" sz="1400" dirty="0" smtClean="0"/>
          </a:p>
          <a:p>
            <a:r>
              <a:rPr lang="en-US" sz="1400" dirty="0" smtClean="0"/>
              <a:t>CU: Alison Callahan, Jose Toledo-Cruz, Natalia </a:t>
            </a:r>
            <a:r>
              <a:rPr lang="en-US" sz="1400" dirty="0" err="1" smtClean="0"/>
              <a:t>Villaneuva</a:t>
            </a:r>
            <a:r>
              <a:rPr lang="en-US" sz="1400" dirty="0" smtClean="0"/>
              <a:t>-Rosales</a:t>
            </a:r>
            <a:endParaRPr lang="en-US" sz="1400" dirty="0"/>
          </a:p>
          <a:p>
            <a:r>
              <a:rPr lang="en-US" sz="1400" dirty="0" smtClean="0"/>
              <a:t>  </a:t>
            </a:r>
            <a:endParaRPr lang="en-US" sz="1400" dirty="0"/>
          </a:p>
        </p:txBody>
      </p:sp>
    </p:spTree>
    <p:extLst>
      <p:ext uri="{BB962C8B-B14F-4D97-AF65-F5344CB8AC3E}">
        <p14:creationId xmlns:p14="http://schemas.microsoft.com/office/powerpoint/2010/main" val="358187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txBox="1">
            <a:spLocks noChangeArrowheads="1"/>
          </p:cNvSpPr>
          <p:nvPr/>
        </p:nvSpPr>
        <p:spPr>
          <a:xfrm>
            <a:off x="809419" y="5503882"/>
            <a:ext cx="7853346" cy="608067"/>
          </a:xfrm>
          <a:prstGeom prst="rect">
            <a:avLst/>
          </a:prstGeom>
        </p:spPr>
        <p:txBody>
          <a:bodyPr/>
          <a:lstStyle/>
          <a:p>
            <a:pPr marL="342900" indent="-342900" algn="r" fontAlgn="auto">
              <a:spcBef>
                <a:spcPct val="20000"/>
              </a:spcBef>
              <a:spcAft>
                <a:spcPts val="0"/>
              </a:spcAft>
              <a:defRPr/>
            </a:pPr>
            <a:r>
              <a:rPr lang="en-US" sz="3200" dirty="0">
                <a:latin typeface="+mn-lt"/>
              </a:rPr>
              <a:t>michel.dumontier@maastricht</a:t>
            </a:r>
            <a:r>
              <a:rPr lang="en-US" sz="3200" dirty="0"/>
              <a:t>university.nl</a:t>
            </a:r>
            <a:endParaRPr lang="en-US" sz="3200" dirty="0">
              <a:latin typeface="+mn-lt"/>
            </a:endParaRPr>
          </a:p>
        </p:txBody>
      </p:sp>
      <p:sp>
        <p:nvSpPr>
          <p:cNvPr id="2" name="Rectangle 1"/>
          <p:cNvSpPr/>
          <p:nvPr/>
        </p:nvSpPr>
        <p:spPr>
          <a:xfrm>
            <a:off x="4953000" y="6096000"/>
            <a:ext cx="3766865" cy="338554"/>
          </a:xfrm>
          <a:prstGeom prst="rect">
            <a:avLst/>
          </a:prstGeom>
        </p:spPr>
        <p:txBody>
          <a:bodyPr wrap="none">
            <a:spAutoFit/>
          </a:bodyPr>
          <a:lstStyle/>
          <a:p>
            <a:pPr algn="r"/>
            <a:r>
              <a:rPr lang="en-US" sz="1600" i="1" dirty="0"/>
              <a:t>Website: </a:t>
            </a:r>
            <a:r>
              <a:rPr lang="en-US" sz="1600" i="1" dirty="0">
                <a:hlinkClick r:id="rId3"/>
              </a:rPr>
              <a:t>http://maastrichtuniversity.nl/ids</a:t>
            </a:r>
            <a:r>
              <a:rPr lang="en-US" sz="1600" i="1" dirty="0"/>
              <a:t> </a:t>
            </a:r>
          </a:p>
        </p:txBody>
      </p:sp>
      <p:sp>
        <p:nvSpPr>
          <p:cNvPr id="5" name="Slide Number Placeholder 4"/>
          <p:cNvSpPr>
            <a:spLocks noGrp="1"/>
          </p:cNvSpPr>
          <p:nvPr>
            <p:ph type="sldNum" sz="quarter" idx="12"/>
          </p:nvPr>
        </p:nvSpPr>
        <p:spPr/>
        <p:txBody>
          <a:bodyPr/>
          <a:lstStyle/>
          <a:p>
            <a:fld id="{2582ACC2-38F0-41F7-837F-EF42E2ECEECF}" type="slidenum">
              <a:rPr lang="en-US" smtClean="0"/>
              <a:pPr/>
              <a:t>47</a:t>
            </a:fld>
            <a:endParaRPr lang="en-US" dirty="0"/>
          </a:p>
        </p:txBody>
      </p:sp>
      <p:sp>
        <p:nvSpPr>
          <p:cNvPr id="6" name="AutoShape 2" descr="data:image/jpeg;base64,/9j/4AAQSkZJRgABAQAAAQABAAD/2wCEAAkGBwgHBgkIBwgKCgkLDRYPDQwMDRsUFRAWIB0iIiAdHx8kKDQsJCYxJx8fLT0tMTU3Ojo6Iys/RD84QzQ5OjcBCgoKDQwNGg8PGjclHyU3Nzc3Nzc3Nzc3Nzc3Nzc3Nzc3Nzc3Nzc3Nzc3Nzc3Nzc3Nzc3Nzc3Nzc3Nzc3Nzc3N//AABEIAKAAoAMBEQACEQEDEQH/xAAbAAACAwEBAQAAAAAAAAAAAAAABgQFBwEDAv/EAEwQAAEDAwEEAwsJAwgLAAAAAAECAwQABREGEiExQRM2UQcUIjJVYXSBlLGyFRYXc4SRwdHSVnHwIyVCUpOh4eIkJjVERmJykqPC4//EABsBAQACAwEBAAAAAAAAAAAAAAABBQIDBgQH/8QANxEAAgEDAAYHBwQBBQAAAAAAAAECAwQRBRITITFRMjRBYXGBkRQVM1JTsfAGocHRQiIjJGLx/9oADAMBAAIRAxEAPwDcaAKAKAKAKA4TgUAr6h1vbLLcEwFMTZ0rZ2ltQW0uFsf82VDGc1jKWD2ULGrWhrppLv3Ff9JUL9n9Rexp/XWO07jZ7tqfPH1OfSVC/Z/UPsaf102ncPds/nj6h9JULyBqH2NP66bTuHu2fzx9Tv0lQvIGovY0/rptO5k+7Z/PH1D6SoX7P6h9jT+um07mR7tn88fU59JUL9n9Q+xp/XTadw92z+ePqekXuj2p6YxGkwLrAD69hL0xhKGwfOdo+6pU+4iWjaqi5Jp45PI6JUCBzrM8B9UAUAUAUAUAUAUAUAUBygE/Vmp5CJabBpxAkXp8YKhgpiJ/rr7OOd/5Aw3yPfbWsXHbVt0F+/chKut8j6HZdt1jfRLvjytq4XFYCsLzvSM58+7lz31jwLOlbyvXtKqxBcEU30mar8oNezN/lTLPX7pteX7sPpM1X5Qb9mR+VMse6bX5f3Zd6c1nqO4pkzLhfGosCEWi+RDQpS9tRASkAcTsnfy3VK1pPCKzSdOysaalKLy+9kpGrL7cYD67FPZamiU+73o+UlbjONpIRtDeUgK3Dz1nUTXAo9D3FrVnKNx2vcLX0mar8oN+zI/KteWdf7ptfl/dh9Jmq/KDfszf5Uyx7ptfl/dlhaddm8ly1a16ORb5OEh5KAgsK5K3cvPy++meZoraO2OKtrukv3GyxXeVpOezYr+/09uex8nXInwSnkhR4fx2Yom1uZW16MbmDrUViS6S/k0FKs1mVZ9UAUAUAUAUAUAUBw0An6t1PJbmJsGmkiRenxhRG9MVJ4rVyzw3H8gYb7Ee+1tYuO2rboL9+5CPe7vF0ZCes9kkd9XuQM3C5E5UDzCT27/V++sS0oUJ3k1VqrEFwiZ2olRJJJJOSSck1BdpYOVICgHbTJesukZV3iN98OzXu9lhSdpthKRnaI5nJ3E7hWdNJvJx/wCpruccU4x4fyc0c6yuRJth/kJFwb6FichAUuOo5GN/9FWcHG/8Ns45RzGiriFG4TnHInSWVRpDsdzG2ytTatk5GUnBx91eZH1WElKKku086kyCgHPSepIj0A6a1R/KWp3cy+o+FFVy3/1fd+6ncVd3aTjP2i33SXFcx6sF5maWuDendRvF2Mv/AGfcjuS4nkhR5H1/galPG5lVXowuYOvQW9dJfyaAnhWRVHaAKAKAKAKAKArNTSHYdguEqOvYdZjrWhQ5EDcaM20YqVSKfDJlc2edI6Mt7lrSr5UvbXSyJ7isuAYBIB4893rPGsOBfQo+1XUoz6MOCM5JKiSSSTvJPOoLtJJbjlSAoCXZ4RuN2hwQVDvh9DZUlO0UgnBOPMMn1VBrrVNlTlPkNF/nPwHJFihIECCwtSFMsOZL/LacUD4ZI5cuHKvTGKSPlmkdIXFzVe0ZTwHFMzWXESjEUlWRISFEt+fwd/3Vm+BXUnia34LDX8EImRLiyhlTUuOnppMbHQuyMnbx2HGySCBvzXlluZ9O0FcurbaspZa+wqVBdBQBQGh9z+YjU0Z3SV7aMmMGlOxnlHw2CMDCSeW/d6xwouTKXSFN20lc0tz4PvH3uVzZM/RkR2Y8t5xK1thazk7IOAM891TB5jkqtJU407mSisDdWR4AoAoAoAoAoCn1j1Vu3ojnw1D4G63+NHxMi171T0h6IfcmsTo7HrVfxEahahQBQGhaF0xfI5dlLtz3ek+GWkyY7zYdaCiCFJBUOzBHGkW084Of0vWo3FJ0VPDXiSbxpiFZrTOXMgykqS2BHmSZCAXXSRhKW0E7sZPhb63Kbbxg5C5sbahb62tmXmUGl7ZGutwXHkF1SgyVMssuJQt9Yx4IUrcN2Tv7Kzm2luK+yoU61XUqSwhjuekruiyvWuzWSYW5LqHXXJspklBTw2Ak4B5EnlXnlJy7DsNFUbWxque0z+eBnVzt0q1TXYU9vopDRAWnaCsZGRvH76g6ulVjVgpQe4i0NgUA7dx7rj9kd/CoXSKrTHVvNGhdx7qPG+ud+I1NPoop9Ldal5fYdqzK4KAKAKAKAKAp9Y9Vbt6I58NQ+But/jR8TIte9VNIeiH3JrHkdHY9ar+P9iNQtQoD2hxX50pmLFbLjzywhCBzJqCJ1I04uUuCNCvGpGYbcG2wI8eXJt7AjmW5laCoYB2EZwd44n7q3RprG8+a3el57SUaPaxcvc66TpY+WFvdMgAJbdQUbA8ycDArakuwpq9SpOWahXoztp2c7WfB2eOeWKlmhcdwzs6ju8RTCL9BcltsqBR3y2pt1BByML3H781rlCMi1oX9zQ3PeiDrVtu9PytS25zaZUpCZUdYw5HURsgnkUnG4jnWmUXFna6C0nSuIKitzQo1B0IUA7dx7rj9kd/CoXSKrTHVvNGhdx7qPG+ud+I1NPoop9Ldbl5fYdqzK4KAKAKAKAKAp9Y9Vbt6I58NQ+But/jR8TIte9VNIeiH3JrHkdHY9ar+P9iNQtQoC40rdY9nua5MpDxQthxkOMY6RoqGNtOd2RvHrpnDyeHSNrO6oOlB4bNHtzFg0yi13NAZSy+z061TFbcnBHghttO4edX99bMylwOHdC0stZVHma4FFrXWEfUTaGY9tS2hCgUPukFz927gPWa2Rjgqbu7jWWFHzFEEg5BwfNWw8C3DbY9byYNvagTEyXmmnOkQ40/srxnxVbQIUnjxrXKHIs7XSLpR1Zx1kXF7hJ1Pa3bknUzFusr605jLhJ/klJ5LWkgnfv37t4rzzUk+J1Gi72jhSpUsy8d4s/M+wftzbv7D/PWGf+y/PMvPbrn6D/PIPmfYP25t39h/npn/ALL88x7dc/Qf55F7o236e0zeflFer7fJHQqb6MI2OON+do9lSms5bPJeVbm5p6mxa3jR3Huo8b6534jWVNYieLSvWpeQ7VmVoUAUAUAUAUBT6x6q3b0Rz4ah8Ddb/Gj4mRa96qaQ9EPuTWPI6Ox61X8f7EahanCd1ANzUS2aejRHZkRFwuUlhEgJfOGGEqGUgpHjnnv3VnGGd7OM0zp6rSqOhR3YPJbF7v8AKMnveXMeXjw0tHGOQGBgAVuWEcg1Wry1sNke52qda3G0XCMWVOAlGVJUFYODgpJFSnk11aM6TxNYIjaOkcSgHBUoD76k1xWWkNt50JKhLAtkxm5KG5xlspQ6g/8ASVHPq3+asFNdpY1tGVoRUorKPPTdtvtpvUVT9pmCK+4lmShbBLbjajghW7G7OfVSTTRjbRuKFVSSaNPMHSIWUGNZdsHGChrOeFadx0+0uucv3JnzcsXke3ezI/Kpwa/aa3zv1YfNuxeRrf7Mj8qjCJ9prfO/Vk6HEjQWAxDjtR2gSQ20gJTk8dwqTVOcpvWk8s96GIUAUAUAUAUBT6x6q3b0Rz4ah8Ddb/Gj4mRa96qaQ9EPuTWPI6Ox61X8f7EahanKAYI2r7tGisst96KUw2G233IqFupSOA2iM4FMtbitqaItKlV1ZR3s0Cy6kjalhQ49xtFyfQ02BJmF3oo+7xlqwoA++oT1t2Cpubb2PWmpxS5dol6jucadKQxbI6Y9si7SIrQzwJypRzvyTv8Aur0wgorccTfXkrqrryKgHG8cfNWw8SH6yXDTF6SXrta2VXzdlRdLQkEDGQrIAUew4rzTpLOcHUWOmKkoKlKeqfL+qtN2mW7Gd07dokhs4cQJakEHz4XWrPd+ep0ULG5qxUo1E0/zkQmLr3P7q8Ib1lkW/p8p77U5no1HgT4R58zu7aJLPDBulR0hRWup5x2DTY73M0tPZsGpneliubrfcjwcTySs9vD+MGsk8PDPBWoQuY7agt64rl3mghWeFZlWdoAoAoAoAoAoAoCn1h1Wu3ojnwmofA3W/wAWPiZFr3qnpD0Q+5NYnR2PWq/j/IjULUKAYdGN2pVwfduzsRHQslUdEzPRLcyMbWOIG84oms7yu0m7nY6tut7L6UY15fahy9YIkSHlpbYjsxnOgCicAbgEjjjhWxVI8EcbV0Hf1IyqVGLEplUeS6wsgqbWUEjgSDit5zEk4tpnmPV66EIa7vC03Ghx7g3Buyre8lOZEaQ2oNuc0LCk5SoHt48q0SnKPFHT2Wh7e+hmlPD5C5qi7xLr3i3DaklMRnounlKSXXBnIyU7sDgK1t5Z2Wi7GdlSdOUslHQshz0rqeK5bzp3VQL1pc8Fp8+PFPLB7Pd+6o3cGVV3aTU/aLfdJce8eLNeZekJjNnv8jp7W8MW+5k5Ts8kLP4/hwyTxuZV1aELqLq0ViS4x/lGgoOUgmsiqPqgCgCgCgCgCgI1xhtXCE9DkAlp9BbXg4OCMHBoZRk4SUlxRl0+3ptzaNKatJXblH+absBjoVckKPL+OXDDuZdQqub9pt+l/lHmZ9qCyTbBcFQp6MKAyhafFcT/AFkmo4bi6t7mnXhrQ/8ACsqT0DHabFGahM3e+u7MN0KLMVlR6WQQcccYSnPPOfNUxjrFDpXTdOyzCPSLKJfjGLMfTtlixlBZWkbBkuqV5lLBPLlW1U4o4yvpq7uJcShfDgecD6VJd2jthYwQrnkcjW1FPPOs88TzqTEtIT13sYRMZafYZkJxtOsktPJ7CCMKFYvD3HopTrUGqkconQWrLqCc3DVYFRX3lAdPb3lYb7VFCspCRxNaZUlxOjs/1Hd66i1kT5bSY8p9hLiXA24pAcTwVg4yK1HfQk5RUn2nlUmRoXc1nrvPTaVuqEyrY4wpxCV+M0RjxTy4+qi5FLpKkqOLmnulkeu5I+9I0REU+4pwpccQkqOcJCtw9VTB5iVelIqN1LC5DlWRXhQBQBQBQBQBQEG8WqHeYDsK4tB1h0bweIPIg8iKPfuNlKrOlNTg8MzW4we8w3pbVzhcgOHFpu5G9k8krP5+7hhjsZcU6us/aLfdL/KP9GfX3T9wslxXCmMKUU70LQklLieRB8/91Rw4lzQuqdeGtF4/g0GJItt8hfJ8ONMYtMdIdcjuBEZhk9rjp2lE5zw41nCfYkclpCwk253VVYPJ3Ult08ytNg71ckEbKO92CG293jKcWStw9nAVsUZPiU1W6taMNW3jv5iK+85IfceeWpbjiipS1cVE863FJJuTyzz488UIQ4on3e4tMzLBK6WS2whmZaXCFJdCBjbQg7lAjGQN4NeacZJ5R2eibyyuaHs9wt/MpbvdZcWA/Hi6ecsiZRCZDv8ALZcHHYBX4o8wrBzci60foizt6rnCSk/zvFU0L4KAdu491x+yO/hULpFVpjq3mjQu491HjfXO/Eamn0UU+luty8vsO1ZlcFAFAFAFAFAFAcyKAg3m1Qrzb3YNwZS6y4N45pPaDyIpxNlKrOjLXg8MUomntZW5hMODfoLkVrKWTJYKlhHIE47Kww+Z7pXFpUetKm03xw9xJXY9QTYLkO+LtdwbUtK0gKcZAxncQkeEPWKyjlHkuI2lbCw8eJnGtu8Wrm1EgMQ2zGZCX1RB4CnM5O87zjcN/nrfBPG85m/dLaatJbkL1ZnhCgOpUpKgpKiFA5BBwRQJtb0NliXcptku7zr8m4siOphMDaLilLUNy9k8Anjkb60VOB0OgnOVzGUp4S7zPyCk4UCCNxz21pPpXEKkDt3HuuP2R38KhdIqtMdW80aF3Huo8b6534jU0+iin0t1uXl9h2rMrgoAoAoAoAoCBfZq7daJk1tCVrYZU4lKuBwOBobKUNeoo8xOt+o9b3GEzMh6cgLjvoC21GUBkHzFVY5kyxqW1lTm4yqPK7iT8ra//ZmB7Wn9VMy5GGxsfqP0OG76/H/DED2tP6qZlyGxsfqv0F7WWuZ+wq1RFtNPJTszHmM7l/0kIPYOBPPzVujHmcxf3iU3TovdzM+4AcsVs4FPxGsaEufzaN4WpKFBsumKpJC9gb857cb8Vhr7z3ewz2W0/Yo7HaJN8uCYUIo6VSFLG2cDcM1k3g81GjKrLViS3dJahaUULtEraHHZRtD7xkU1kbHZ11/iV7rE+1S0h1uTDko3pOFIWPODxqdzNTjOm9+5krUraLpaI9+QhCZXSmNPCE4C14ylzA5qAOfOPPXmnHDPoH6b0hKvSdKb3oV6xOoHbuPdcfsjv4VC6RU6Y6t5o0LuPdR431zvxGpp9FFPpbrcvL7DtWZXBQBQBQBQBQFPrDqtdfRHPhqHwN1v8aPijJ9Yy5MTSGku9ZL7G1EO10Tqk53J44Na+KR0FnThK5rayzvE75YunlOd7Sv86nBZ7Cl8q9EMekrjOYj3K8yJ0t0Qmg2whb6ikvOZSkkE4OBtGsoRzIoP1BVp21tiEVl9x5N2dluK1KvF0jwEyE7bKFoW664k/wBLZSMgHfvNb5VEtxyFloe5vI68FuGNv5KtGmrXcrKy1Kck3VEdcqbHBUU+FkoSfFGQMZrRKo2sovbLQtOlUlTrLLUcmrSi2qK8gqSQW1bs8sGsjzSX+kxvuVgDVrJzwYc91bZ8Ci0d8c0zXTqRo+8KbcAWIyiClW8Vol0WdRZL/kQzzEPV177wt2m482I3NgyIAU804PDB3eEhfFKhk1Ck1g9sdGUr3axlxT3C3OuFjY09cIlslS31zlslLL7GyWChROSoHBO/G6pnNSMdEaErWNy5ya1RTqDqR27j3XH7I7+FQukVWmOreaNC7j3UeN9c78RqafRRT6W63Ly+w7VmVwUAUAUAUAUBT6v6rXX0Rz4ah8Ddb/Gj4oyHXXVDSHop9yaw5HR2PWa/j/Yj1JaljZ73Psxd7wdSlL2z0iHGkuJVjgcKBGRRM81zaUblJVVnBHuNwlXOW5LnvrfkOY2lqO+oNtOlClHVgsIbrJqHTHzSj2TUUWe/0Mhb473AAycgb9oHgo0wsbytr2t17S6tFpZWN5b6Wf0I5fI6bLb7m1P2XCyt5XgDwFZz4Z5Z5VEYQTWEeS+hfq3k6slq9v5gpdBmObw4mYlao64T4cSjiU7GSB6ga9VTonD6KbV0tXieol9zLyTef+//AOleRQh2I+h7PSfzx/PIg681Ba738mNWdqS2xCYLOzIABxkY4E54Vk+JusLarQ13Vxl8hUqSwCgHbuPdcfsjv4VC6RVaY6t5o0LuPdR431zvxGpp9FFPpbrcvL7DtWZXBQBQBQBQBQFPrDqtdfRXPdUPgbrf40fFGQ6536Q0jv8A90PuTWHI6Kxf/Kr+P8iPUlsFAFAFCRj7nw/1qjrPBDTyv/EqpXErNLyxZzJeit99abG9TkaQhI7SWV7q9E+ifNdGvF1EUBwryrgfXQqQdoQFAO/cf64/ZXf/AFqF0iq0x1deK/k0HuPdR431zvxVNPolPpXrUvL7DtWZXBQBQBQBQBQEefFamw3oshJUy8goWAcZBoTGThJSXYZfPtyLQhOmNVqU7ZXVfzZdDgKir5JV2evd6vF1tY3Mu4VXVftFvumulHn3mfaksM3T1xVDmoBHjNPJ8V1PaPy5ULq2uYXENeP/AIVVSegKAlWyA/c57MKIgLeeVspBOAO0k8gBvNRv7DXWqxowc5vchlaXadPtykW55+4XB1lbBlYDbLYUMKKE71KON2TjtrdGnjezgtK/qH2mDo01hFbapq7bco01pIUthwLCTzxxFbmso5ilUdOamuw9dQWBSC/dLRiVaVrKwto5VH2t+w4nikjOM8K8ri4n1HRmlKF1Titb/ULtQW4UBIgQpNwmNRITKnpDxwhtPE/4eehhUqRpQc58DSbbAcsSzp/TWxK1HJR/ps8b0Qkc0g/x7hTwKKrV2/8Av191NcFzNH0vY2NO2Vi2xlqWlvJUtXFSick+b91ZJYWCouK8q9R1JdpbVJoCgCgCgCgCgCgIV2tcW8QXYU9pLsd0YUk8uwjsI7aGdKrOlNTg8NGa3C3ptiU6Y1atT1qdVi1XUjKmF8kqPL3Y83DBrG5lzTqOo/aLfprpR596M91BYJ9huS4U1pRxvbdQMpcTyUP43VBc291Trw14s87NZ5N2nCM3hlIQpx150EJaQOKjUreLm7pW9J1JsvELtVnjyE2dyVLmSGyyqU82GktoPjbCeOSN2TyJrbGn2s4XSn6gnd03SprCKbZPYfurccxqvkGyew/dTI1WTLVcZVqlCTDUUr4KSoZS4nmlQ5jzVDSZto1alGWtHiT0WyzagcLECO7armsEtMhfSR3VAZ2d+9GeXEVolT1eB2Ojv1LOUo066FqDbpk+W3EixnXJDh2UoCcb/P2fvrWdfOvTpxc5PcjRbbb1WJ35v6b2ZWpZKcTZ4HgQUcwDyP8AhzwKnuRSVau3/wB+vuprgvmNF0vpyHpyD3vFyt5Z2n5C/HeXzJP4Vklgqbm5nXnrS4di5F1UnnCgCgCgCgCgCgCgCgIN3tkO6296FPZS6w6MKSeXnB5Hz0xkzp1Z0pqcHvQpQtPawtrAh2/UMVURolLPfEfbWEcgT5hWGrLme6dzaVJa0qby+OGe/wAl668vWz2OmrLmY7az+m/UPkvXPl22ex1OJcyNpZfTfqHyXrny7bPY6YlzG0svpv1D5L115etnsdMS5jaWX036h8l668vWz2OmJcxtLL6b9QFr115etnsdMS5ja2X036nw7aNcuNLb+cFvTtJI2kRMKGeYPI1GrLmZKtZp52b9S80tpyHp2397x8uPOHbkSF71vL7SaySwee4uJV5ZfDsXIu6k84UAUAUAUB//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4"/>
          <a:stretch>
            <a:fillRect/>
          </a:stretch>
        </p:blipFill>
        <p:spPr>
          <a:xfrm>
            <a:off x="26581" y="6175332"/>
            <a:ext cx="4352925" cy="682668"/>
          </a:xfrm>
          <a:prstGeom prst="rect">
            <a:avLst/>
          </a:prstGeom>
        </p:spPr>
      </p:pic>
      <p:pic>
        <p:nvPicPr>
          <p:cNvPr id="9" name="Picture 2" descr="File:FAIR data principle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3199" y="206154"/>
            <a:ext cx="5486400" cy="1865376"/>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9"/>
          <p:cNvSpPr>
            <a:spLocks noGrp="1"/>
          </p:cNvSpPr>
          <p:nvPr>
            <p:ph type="ftr" sz="quarter" idx="11"/>
          </p:nvPr>
        </p:nvSpPr>
        <p:spPr/>
        <p:txBody>
          <a:bodyPr/>
          <a:lstStyle/>
          <a:p>
            <a:r>
              <a:rPr lang="en-US" smtClean="0"/>
              <a:t>@micheldumontier::FAIRCDR:2018-10-01</a:t>
            </a:r>
            <a:endParaRPr lang="en-US" dirty="0"/>
          </a:p>
        </p:txBody>
      </p:sp>
      <p:sp>
        <p:nvSpPr>
          <p:cNvPr id="11" name="Shape 115"/>
          <p:cNvSpPr txBox="1">
            <a:spLocks/>
          </p:cNvSpPr>
          <p:nvPr/>
        </p:nvSpPr>
        <p:spPr>
          <a:xfrm>
            <a:off x="645706" y="2209800"/>
            <a:ext cx="7467600" cy="2301189"/>
          </a:xfrm>
          <a:prstGeom prst="rect">
            <a:avLst/>
          </a:prstGeom>
          <a:noFill/>
          <a:ln>
            <a:noFill/>
          </a:ln>
        </p:spPr>
        <p:txBody>
          <a:bodyPr lIns="0" tIns="0" rIns="0" bIns="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Clr>
                <a:srgbClr val="000000"/>
              </a:buClr>
              <a:buSzPct val="45833"/>
              <a:buNone/>
            </a:pPr>
            <a:r>
              <a:rPr lang="en-US" sz="2400" dirty="0" smtClean="0"/>
              <a:t>The mission of the </a:t>
            </a:r>
            <a:r>
              <a:rPr lang="en-US" sz="2400" b="1" dirty="0" smtClean="0"/>
              <a:t>Institute of Data Science at Maastricht University </a:t>
            </a:r>
            <a:r>
              <a:rPr lang="en-US" sz="2400" dirty="0" smtClean="0"/>
              <a:t>is to foster a collaborative environment for </a:t>
            </a:r>
            <a:r>
              <a:rPr lang="en-US" sz="2400" u="sng" dirty="0" smtClean="0"/>
              <a:t>multi-disciplinary data science research</a:t>
            </a:r>
            <a:r>
              <a:rPr lang="en-US" sz="2400" i="1" dirty="0" smtClean="0"/>
              <a:t>, </a:t>
            </a:r>
            <a:r>
              <a:rPr lang="en-US" sz="2400" u="sng" dirty="0" smtClean="0"/>
              <a:t>interdisciplinary training</a:t>
            </a:r>
            <a:r>
              <a:rPr lang="en-US" sz="2400" dirty="0" smtClean="0"/>
              <a:t>, and </a:t>
            </a:r>
            <a:r>
              <a:rPr lang="en-US" sz="2400" u="sng" dirty="0" smtClean="0"/>
              <a:t>data-driven innovation</a:t>
            </a:r>
            <a:r>
              <a:rPr lang="en-US" sz="2400" dirty="0" smtClean="0"/>
              <a:t> .</a:t>
            </a:r>
          </a:p>
          <a:p>
            <a:pPr marL="0" indent="0" algn="just">
              <a:buClr>
                <a:srgbClr val="000000"/>
              </a:buClr>
              <a:buSzPct val="45833"/>
            </a:pPr>
            <a:endParaRPr lang="en-US" sz="2400" dirty="0" smtClean="0"/>
          </a:p>
          <a:p>
            <a:pPr marL="0" indent="0" algn="just">
              <a:buClr>
                <a:srgbClr val="000000"/>
              </a:buClr>
              <a:buSzPct val="45833"/>
              <a:buNone/>
            </a:pPr>
            <a:r>
              <a:rPr lang="en-US" sz="2400" dirty="0" smtClean="0"/>
              <a:t>We tackle key </a:t>
            </a:r>
            <a:r>
              <a:rPr lang="en-US" sz="2400" b="1" dirty="0" smtClean="0"/>
              <a:t>scientific, technical, social, legal, ethical issues </a:t>
            </a:r>
            <a:r>
              <a:rPr lang="en-US" sz="2400" dirty="0" smtClean="0"/>
              <a:t>that advance our understanding and strengthen our communities in the face of these developments.</a:t>
            </a:r>
            <a:endParaRPr lang="en-US" sz="2400" dirty="0"/>
          </a:p>
        </p:txBody>
      </p:sp>
    </p:spTree>
    <p:extLst>
      <p:ext uri="{BB962C8B-B14F-4D97-AF65-F5344CB8AC3E}">
        <p14:creationId xmlns:p14="http://schemas.microsoft.com/office/powerpoint/2010/main" val="413900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886"/>
            <a:ext cx="8480738" cy="1143000"/>
          </a:xfrm>
        </p:spPr>
        <p:txBody>
          <a:bodyPr>
            <a:normAutofit/>
          </a:bodyPr>
          <a:lstStyle/>
          <a:p>
            <a:r>
              <a:rPr lang="en-US" sz="3600" b="1" dirty="0" smtClean="0">
                <a:solidFill>
                  <a:schemeClr val="tx2"/>
                </a:solidFill>
              </a:rPr>
              <a:t>Poor quality (meta)data hampers </a:t>
            </a:r>
            <a:r>
              <a:rPr lang="en-US" sz="3600" b="1" dirty="0"/>
              <a:t>r</a:t>
            </a:r>
            <a:r>
              <a:rPr lang="en-US" sz="3600" b="1" dirty="0" smtClean="0">
                <a:solidFill>
                  <a:schemeClr val="tx2"/>
                </a:solidFill>
              </a:rPr>
              <a:t>esearch</a:t>
            </a:r>
            <a:endParaRPr lang="en-US" sz="3600" b="1" dirty="0">
              <a:solidFill>
                <a:schemeClr val="tx2"/>
              </a:solidFill>
            </a:endParaRPr>
          </a:p>
        </p:txBody>
      </p:sp>
      <p:pic>
        <p:nvPicPr>
          <p:cNvPr id="4" name="Picture 3"/>
          <p:cNvPicPr>
            <a:picLocks noChangeAspect="1"/>
          </p:cNvPicPr>
          <p:nvPr/>
        </p:nvPicPr>
        <p:blipFill>
          <a:blip r:embed="rId2"/>
          <a:stretch>
            <a:fillRect/>
          </a:stretch>
        </p:blipFill>
        <p:spPr>
          <a:xfrm>
            <a:off x="457200" y="1417638"/>
            <a:ext cx="2052191" cy="5082191"/>
          </a:xfrm>
          <a:prstGeom prst="rect">
            <a:avLst/>
          </a:prstGeom>
        </p:spPr>
      </p:pic>
      <p:pic>
        <p:nvPicPr>
          <p:cNvPr id="5" name="Picture 4"/>
          <p:cNvPicPr>
            <a:picLocks noChangeAspect="1"/>
          </p:cNvPicPr>
          <p:nvPr/>
        </p:nvPicPr>
        <p:blipFill>
          <a:blip r:embed="rId3"/>
          <a:stretch>
            <a:fillRect/>
          </a:stretch>
        </p:blipFill>
        <p:spPr>
          <a:xfrm>
            <a:off x="3065293" y="2330539"/>
            <a:ext cx="5818179" cy="3711128"/>
          </a:xfrm>
          <a:prstGeom prst="rect">
            <a:avLst/>
          </a:prstGeom>
        </p:spPr>
      </p:pic>
      <p:pic>
        <p:nvPicPr>
          <p:cNvPr id="1026" name="Picture 2" descr="GEO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5913" y="1368045"/>
            <a:ext cx="1390650" cy="63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56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616733" y="914400"/>
            <a:ext cx="5774667" cy="4348726"/>
          </a:xfrm>
          <a:prstGeom prst="rect">
            <a:avLst/>
          </a:prstGeom>
        </p:spPr>
      </p:pic>
      <p:sp>
        <p:nvSpPr>
          <p:cNvPr id="2" name="Footer Placeholder 1"/>
          <p:cNvSpPr>
            <a:spLocks noGrp="1"/>
          </p:cNvSpPr>
          <p:nvPr>
            <p:ph type="ftr" sz="quarter" idx="11"/>
          </p:nvPr>
        </p:nvSpPr>
        <p:spPr/>
        <p:txBody>
          <a:bodyPr/>
          <a:lstStyle/>
          <a:p>
            <a:r>
              <a:rPr lang="en-US" smtClean="0"/>
              <a:t>@micheldumontier::FAIRCDR:2018-10-01</a:t>
            </a:r>
            <a:endParaRPr lang="en-US" dirty="0"/>
          </a:p>
        </p:txBody>
      </p:sp>
      <p:sp>
        <p:nvSpPr>
          <p:cNvPr id="3" name="Slide Number Placeholder 2"/>
          <p:cNvSpPr>
            <a:spLocks noGrp="1"/>
          </p:cNvSpPr>
          <p:nvPr>
            <p:ph type="sldNum" sz="quarter" idx="12"/>
          </p:nvPr>
        </p:nvSpPr>
        <p:spPr/>
        <p:txBody>
          <a:bodyPr/>
          <a:lstStyle/>
          <a:p>
            <a:fld id="{2582ACC2-38F0-41F7-837F-EF42E2ECEECF}" type="slidenum">
              <a:rPr lang="en-US" smtClean="0"/>
              <a:pPr/>
              <a:t>6</a:t>
            </a:fld>
            <a:endParaRPr lang="en-US"/>
          </a:p>
        </p:txBody>
      </p:sp>
      <p:sp>
        <p:nvSpPr>
          <p:cNvPr id="4" name="Rectangle 3"/>
          <p:cNvSpPr/>
          <p:nvPr/>
        </p:nvSpPr>
        <p:spPr>
          <a:xfrm>
            <a:off x="1602219" y="6096000"/>
            <a:ext cx="6096000" cy="276999"/>
          </a:xfrm>
          <a:prstGeom prst="rect">
            <a:avLst/>
          </a:prstGeom>
        </p:spPr>
        <p:txBody>
          <a:bodyPr wrap="square">
            <a:spAutoFit/>
          </a:bodyPr>
          <a:lstStyle/>
          <a:p>
            <a:r>
              <a:rPr lang="en-US" sz="1200" dirty="0" err="1" smtClean="0">
                <a:solidFill>
                  <a:srgbClr val="545454"/>
                </a:solidFill>
                <a:latin typeface="arial" panose="020B0604020202020204" pitchFamily="34" charset="0"/>
              </a:rPr>
              <a:t>Lambin</a:t>
            </a:r>
            <a:r>
              <a:rPr lang="en-US" sz="1200" dirty="0" smtClean="0">
                <a:solidFill>
                  <a:srgbClr val="545454"/>
                </a:solidFill>
                <a:latin typeface="arial" panose="020B0604020202020204" pitchFamily="34" charset="0"/>
              </a:rPr>
              <a:t> et al. </a:t>
            </a:r>
            <a:r>
              <a:rPr lang="en-US" sz="1200" dirty="0" err="1" smtClean="0">
                <a:solidFill>
                  <a:srgbClr val="545454"/>
                </a:solidFill>
                <a:latin typeface="arial" panose="020B0604020202020204" pitchFamily="34" charset="0"/>
              </a:rPr>
              <a:t>Radiother</a:t>
            </a:r>
            <a:r>
              <a:rPr lang="en-US" sz="1200" dirty="0" smtClean="0">
                <a:solidFill>
                  <a:srgbClr val="545454"/>
                </a:solidFill>
                <a:latin typeface="arial" panose="020B0604020202020204" pitchFamily="34" charset="0"/>
              </a:rPr>
              <a:t> </a:t>
            </a:r>
            <a:r>
              <a:rPr lang="en-US" sz="1200" dirty="0" err="1">
                <a:solidFill>
                  <a:srgbClr val="545454"/>
                </a:solidFill>
                <a:latin typeface="arial" panose="020B0604020202020204" pitchFamily="34" charset="0"/>
              </a:rPr>
              <a:t>Oncol</a:t>
            </a:r>
            <a:r>
              <a:rPr lang="en-US" sz="1200" dirty="0">
                <a:solidFill>
                  <a:srgbClr val="545454"/>
                </a:solidFill>
                <a:latin typeface="arial" panose="020B0604020202020204" pitchFamily="34" charset="0"/>
              </a:rPr>
              <a:t>. </a:t>
            </a:r>
            <a:r>
              <a:rPr lang="en-US" sz="1200" dirty="0" smtClean="0">
                <a:solidFill>
                  <a:srgbClr val="545454"/>
                </a:solidFill>
                <a:latin typeface="arial" panose="020B0604020202020204" pitchFamily="34" charset="0"/>
              </a:rPr>
              <a:t>2013. 109(1</a:t>
            </a:r>
            <a:r>
              <a:rPr lang="en-US" sz="1200" dirty="0">
                <a:solidFill>
                  <a:srgbClr val="545454"/>
                </a:solidFill>
                <a:latin typeface="arial" panose="020B0604020202020204" pitchFamily="34" charset="0"/>
              </a:rPr>
              <a:t>):159-64. </a:t>
            </a:r>
            <a:r>
              <a:rPr lang="en-US" sz="1200" dirty="0" err="1">
                <a:solidFill>
                  <a:srgbClr val="545454"/>
                </a:solidFill>
                <a:latin typeface="arial" panose="020B0604020202020204" pitchFamily="34" charset="0"/>
              </a:rPr>
              <a:t>doi</a:t>
            </a:r>
            <a:r>
              <a:rPr lang="en-US" sz="1200" dirty="0">
                <a:solidFill>
                  <a:srgbClr val="545454"/>
                </a:solidFill>
                <a:latin typeface="arial" panose="020B0604020202020204" pitchFamily="34" charset="0"/>
              </a:rPr>
              <a:t>: 10.1016/j.radonc.2013.07.007</a:t>
            </a:r>
            <a:endParaRPr lang="en-US" sz="1200" dirty="0"/>
          </a:p>
        </p:txBody>
      </p:sp>
    </p:spTree>
    <p:extLst>
      <p:ext uri="{BB962C8B-B14F-4D97-AF65-F5344CB8AC3E}">
        <p14:creationId xmlns:p14="http://schemas.microsoft.com/office/powerpoint/2010/main" val="238340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4648200"/>
          </a:xfrm>
        </p:spPr>
        <p:txBody>
          <a:bodyPr>
            <a:normAutofit fontScale="90000"/>
          </a:bodyPr>
          <a:lstStyle/>
          <a:p>
            <a:r>
              <a:rPr lang="en-CA" dirty="0" smtClean="0"/>
              <a:t>If we are ever to realize the full potential of content we create</a:t>
            </a:r>
            <a:br>
              <a:rPr lang="en-CA" dirty="0" smtClean="0"/>
            </a:br>
            <a:r>
              <a:rPr lang="en-CA" dirty="0"/>
              <a:t/>
            </a:r>
            <a:br>
              <a:rPr lang="en-CA" dirty="0"/>
            </a:br>
            <a:r>
              <a:rPr lang="en-CA" dirty="0" smtClean="0"/>
              <a:t>then we must find ways to reduce the barrier to </a:t>
            </a:r>
            <a:r>
              <a:rPr lang="en-CA" u="sng" dirty="0" smtClean="0"/>
              <a:t>publish</a:t>
            </a:r>
            <a:r>
              <a:rPr lang="en-CA" dirty="0" smtClean="0"/>
              <a:t>, </a:t>
            </a:r>
            <a:r>
              <a:rPr lang="en-CA" u="sng" dirty="0" smtClean="0"/>
              <a:t>find</a:t>
            </a:r>
            <a:r>
              <a:rPr lang="en-CA" dirty="0" smtClean="0"/>
              <a:t> and </a:t>
            </a:r>
            <a:r>
              <a:rPr lang="en-CA" u="sng" dirty="0" smtClean="0"/>
              <a:t>reuse</a:t>
            </a:r>
            <a:r>
              <a:rPr lang="en-CA" dirty="0" smtClean="0"/>
              <a:t> digital content </a:t>
            </a:r>
            <a:br>
              <a:rPr lang="en-CA" dirty="0" smtClean="0"/>
            </a:br>
            <a:r>
              <a:rPr lang="en-CA" dirty="0" smtClean="0"/>
              <a:t>in a responsible manner</a:t>
            </a:r>
            <a:endParaRPr lang="en-CA" dirty="0"/>
          </a:p>
        </p:txBody>
      </p:sp>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7</a:t>
            </a:fld>
            <a:endParaRPr lang="en-US"/>
          </a:p>
        </p:txBody>
      </p:sp>
    </p:spTree>
    <p:extLst>
      <p:ext uri="{BB962C8B-B14F-4D97-AF65-F5344CB8AC3E}">
        <p14:creationId xmlns:p14="http://schemas.microsoft.com/office/powerpoint/2010/main" val="356347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981200"/>
            <a:ext cx="8229600" cy="1143000"/>
          </a:xfrm>
        </p:spPr>
        <p:txBody>
          <a:bodyPr/>
          <a:lstStyle/>
          <a:p>
            <a:r>
              <a:rPr lang="en-US" dirty="0" smtClean="0"/>
              <a:t>Why does this matter?</a:t>
            </a:r>
            <a:endParaRPr lang="en-US" dirty="0"/>
          </a:p>
        </p:txBody>
      </p:sp>
      <p:sp>
        <p:nvSpPr>
          <p:cNvPr id="4" name="Footer Placeholder 3"/>
          <p:cNvSpPr>
            <a:spLocks noGrp="1"/>
          </p:cNvSpPr>
          <p:nvPr>
            <p:ph type="ftr" sz="quarter" idx="11"/>
          </p:nvPr>
        </p:nvSpPr>
        <p:spPr/>
        <p:txBody>
          <a:bodyPr/>
          <a:lstStyle/>
          <a:p>
            <a:r>
              <a:rPr lang="en-US" smtClean="0"/>
              <a:t>@micheldumontier::FAIRCDR:2018-10-01</a:t>
            </a:r>
            <a:endParaRPr lang="en-US" dirty="0"/>
          </a:p>
        </p:txBody>
      </p:sp>
      <p:sp>
        <p:nvSpPr>
          <p:cNvPr id="5" name="Slide Number Placeholder 4"/>
          <p:cNvSpPr>
            <a:spLocks noGrp="1"/>
          </p:cNvSpPr>
          <p:nvPr>
            <p:ph type="sldNum" sz="quarter" idx="12"/>
          </p:nvPr>
        </p:nvSpPr>
        <p:spPr/>
        <p:txBody>
          <a:bodyPr/>
          <a:lstStyle/>
          <a:p>
            <a:fld id="{2582ACC2-38F0-41F7-837F-EF42E2ECEECF}" type="slidenum">
              <a:rPr lang="en-US" smtClean="0"/>
              <a:pPr/>
              <a:t>8</a:t>
            </a:fld>
            <a:endParaRPr lang="en-US"/>
          </a:p>
        </p:txBody>
      </p:sp>
    </p:spTree>
    <p:extLst>
      <p:ext uri="{BB962C8B-B14F-4D97-AF65-F5344CB8AC3E}">
        <p14:creationId xmlns:p14="http://schemas.microsoft.com/office/powerpoint/2010/main" val="388488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p:cNvSpPr>
            <a:spLocks noGrp="1"/>
          </p:cNvSpPr>
          <p:nvPr>
            <p:ph type="sldNum" sz="quarter" idx="12"/>
          </p:nvPr>
        </p:nvSpPr>
        <p:spPr/>
        <p:txBody>
          <a:bodyPr/>
          <a:lstStyle/>
          <a:p>
            <a:fld id="{744B4C4E-7360-49FE-99CA-FD0E3CDDDB62}" type="slidenum">
              <a:rPr lang="en-CA" smtClean="0"/>
              <a:pPr/>
              <a:t>9</a:t>
            </a:fld>
            <a:endParaRPr lang="en-CA"/>
          </a:p>
        </p:txBody>
      </p:sp>
      <p:sp>
        <p:nvSpPr>
          <p:cNvPr id="9" name="Footer Placeholder 8"/>
          <p:cNvSpPr>
            <a:spLocks noGrp="1"/>
          </p:cNvSpPr>
          <p:nvPr>
            <p:ph type="ftr" sz="quarter" idx="11"/>
          </p:nvPr>
        </p:nvSpPr>
        <p:spPr/>
        <p:txBody>
          <a:bodyPr/>
          <a:lstStyle/>
          <a:p>
            <a:r>
              <a:rPr lang="en-CA" smtClean="0"/>
              <a:t>@micheldumontier::FAIRCDR:2018-10-01</a:t>
            </a:r>
            <a:endParaRPr lang="en-CA"/>
          </a:p>
        </p:txBody>
      </p:sp>
      <p:sp>
        <p:nvSpPr>
          <p:cNvPr id="2" name="TextBox 1"/>
          <p:cNvSpPr txBox="1"/>
          <p:nvPr/>
        </p:nvSpPr>
        <p:spPr>
          <a:xfrm>
            <a:off x="622738" y="771815"/>
            <a:ext cx="7543800" cy="954107"/>
          </a:xfrm>
          <a:prstGeom prst="rect">
            <a:avLst/>
          </a:prstGeom>
          <a:noFill/>
        </p:spPr>
        <p:txBody>
          <a:bodyPr wrap="square" rtlCol="0">
            <a:spAutoFit/>
          </a:bodyPr>
          <a:lstStyle/>
          <a:p>
            <a:r>
              <a:rPr lang="en-US" sz="3200" b="1" dirty="0">
                <a:solidFill>
                  <a:schemeClr val="tx2"/>
                </a:solidFill>
              </a:rPr>
              <a:t>Most published research findings are false.</a:t>
            </a:r>
          </a:p>
          <a:p>
            <a:r>
              <a:rPr lang="en-US" sz="2400" dirty="0"/>
              <a:t>- John Ioannidis, Stanford University</a:t>
            </a:r>
          </a:p>
        </p:txBody>
      </p:sp>
      <p:sp>
        <p:nvSpPr>
          <p:cNvPr id="3" name="Rectangle 2"/>
          <p:cNvSpPr/>
          <p:nvPr/>
        </p:nvSpPr>
        <p:spPr>
          <a:xfrm>
            <a:off x="685800" y="2667000"/>
            <a:ext cx="7480738" cy="1938992"/>
          </a:xfrm>
          <a:prstGeom prst="rect">
            <a:avLst/>
          </a:prstGeom>
        </p:spPr>
        <p:txBody>
          <a:bodyPr wrap="square">
            <a:spAutoFit/>
          </a:bodyPr>
          <a:lstStyle/>
          <a:p>
            <a:r>
              <a:rPr lang="en-US" sz="2400" dirty="0" smtClean="0"/>
              <a:t>Reproducibility of landmark studies is shockingly low:</a:t>
            </a:r>
          </a:p>
          <a:p>
            <a:endParaRPr lang="en-US" sz="2400" dirty="0"/>
          </a:p>
          <a:p>
            <a:r>
              <a:rPr lang="en-US" sz="2400" b="1" dirty="0" smtClean="0"/>
              <a:t> 	39% </a:t>
            </a:r>
            <a:r>
              <a:rPr lang="en-US" sz="2400" dirty="0" smtClean="0"/>
              <a:t>(39/100) in psychology</a:t>
            </a:r>
            <a:r>
              <a:rPr lang="en-US" sz="2400" baseline="30000" dirty="0" smtClean="0"/>
              <a:t>1</a:t>
            </a:r>
          </a:p>
          <a:p>
            <a:r>
              <a:rPr lang="en-US" sz="2400" dirty="0" smtClean="0"/>
              <a:t> 	</a:t>
            </a:r>
            <a:r>
              <a:rPr lang="en-US" sz="2400" b="1" dirty="0" smtClean="0"/>
              <a:t>21% </a:t>
            </a:r>
            <a:r>
              <a:rPr lang="en-US" sz="2400" dirty="0" smtClean="0"/>
              <a:t>(14/67) </a:t>
            </a:r>
            <a:r>
              <a:rPr lang="en-US" sz="2400" dirty="0"/>
              <a:t>in </a:t>
            </a:r>
            <a:r>
              <a:rPr lang="en-US" sz="2400" dirty="0" smtClean="0"/>
              <a:t>pharmacology</a:t>
            </a:r>
            <a:r>
              <a:rPr lang="en-US" sz="2400" baseline="30000" dirty="0" smtClean="0"/>
              <a:t>2</a:t>
            </a:r>
          </a:p>
          <a:p>
            <a:r>
              <a:rPr lang="en-US" sz="2400" dirty="0" smtClean="0"/>
              <a:t> 	</a:t>
            </a:r>
            <a:r>
              <a:rPr lang="en-US" sz="2400" b="1" dirty="0" smtClean="0"/>
              <a:t>11%</a:t>
            </a:r>
            <a:r>
              <a:rPr lang="en-US" sz="2400" dirty="0" smtClean="0"/>
              <a:t> (6/53) in cancer</a:t>
            </a:r>
            <a:r>
              <a:rPr lang="en-US" sz="2400" baseline="30000" dirty="0" smtClean="0"/>
              <a:t>3</a:t>
            </a:r>
            <a:endParaRPr lang="en-US" sz="2400" dirty="0"/>
          </a:p>
        </p:txBody>
      </p:sp>
      <p:sp>
        <p:nvSpPr>
          <p:cNvPr id="4" name="Rectangle 3"/>
          <p:cNvSpPr/>
          <p:nvPr/>
        </p:nvSpPr>
        <p:spPr>
          <a:xfrm>
            <a:off x="838200" y="1685098"/>
            <a:ext cx="2438400" cy="253916"/>
          </a:xfrm>
          <a:prstGeom prst="rect">
            <a:avLst/>
          </a:prstGeom>
        </p:spPr>
        <p:txBody>
          <a:bodyPr wrap="square">
            <a:spAutoFit/>
          </a:bodyPr>
          <a:lstStyle/>
          <a:p>
            <a:r>
              <a:rPr lang="en-US" sz="1050" dirty="0" err="1">
                <a:solidFill>
                  <a:srgbClr val="333333"/>
                </a:solidFill>
                <a:latin typeface="arial" panose="020B0604020202020204" pitchFamily="34" charset="0"/>
              </a:rPr>
              <a:t>PLoS</a:t>
            </a:r>
            <a:r>
              <a:rPr lang="en-US" sz="1050" dirty="0">
                <a:solidFill>
                  <a:srgbClr val="333333"/>
                </a:solidFill>
                <a:latin typeface="arial" panose="020B0604020202020204" pitchFamily="34" charset="0"/>
              </a:rPr>
              <a:t> Med 2005;2(8): e124. </a:t>
            </a:r>
            <a:endParaRPr lang="en-US" sz="1050" dirty="0"/>
          </a:p>
        </p:txBody>
      </p:sp>
      <p:sp>
        <p:nvSpPr>
          <p:cNvPr id="7" name="Rectangle 6"/>
          <p:cNvSpPr/>
          <p:nvPr/>
        </p:nvSpPr>
        <p:spPr>
          <a:xfrm>
            <a:off x="381000" y="6248400"/>
            <a:ext cx="8229600" cy="292388"/>
          </a:xfrm>
          <a:prstGeom prst="rect">
            <a:avLst/>
          </a:prstGeom>
        </p:spPr>
        <p:txBody>
          <a:bodyPr wrap="square">
            <a:spAutoFit/>
          </a:bodyPr>
          <a:lstStyle/>
          <a:p>
            <a:r>
              <a:rPr lang="en-US" sz="1300" baseline="30000" dirty="0" smtClean="0">
                <a:latin typeface="Arial" panose="020B0604020202020204" pitchFamily="34" charset="0"/>
                <a:cs typeface="Arial" panose="020B0604020202020204" pitchFamily="34" charset="0"/>
              </a:rPr>
              <a:t>1</a:t>
            </a:r>
            <a:r>
              <a:rPr lang="en-US" sz="1300" dirty="0" smtClean="0">
                <a:latin typeface="Arial" panose="020B0604020202020204" pitchFamily="34" charset="0"/>
                <a:cs typeface="Arial" panose="020B0604020202020204" pitchFamily="34" charset="0"/>
              </a:rPr>
              <a:t>doi:10.1038/nature.2015.17433 </a:t>
            </a:r>
            <a:r>
              <a:rPr lang="en-US" sz="1300" baseline="30000" dirty="0" smtClean="0">
                <a:latin typeface="Arial" panose="020B0604020202020204" pitchFamily="34" charset="0"/>
                <a:cs typeface="Arial" panose="020B0604020202020204" pitchFamily="34" charset="0"/>
              </a:rPr>
              <a:t>2</a:t>
            </a:r>
            <a:r>
              <a:rPr lang="en-US" sz="1300" dirty="0" smtClean="0">
                <a:latin typeface="Arial" panose="020B0604020202020204" pitchFamily="34" charset="0"/>
                <a:cs typeface="Arial" panose="020B0604020202020204" pitchFamily="34" charset="0"/>
              </a:rPr>
              <a:t>doi:10.1038/nrd3439-c1 </a:t>
            </a:r>
            <a:r>
              <a:rPr lang="en-US" sz="1300" baseline="30000" dirty="0" smtClean="0">
                <a:latin typeface="Arial" panose="020B0604020202020204" pitchFamily="34" charset="0"/>
                <a:cs typeface="Arial" panose="020B0604020202020204" pitchFamily="34" charset="0"/>
              </a:rPr>
              <a:t>3</a:t>
            </a:r>
            <a:r>
              <a:rPr lang="en-US" sz="1300" dirty="0" smtClean="0">
                <a:latin typeface="Arial" panose="020B0604020202020204" pitchFamily="34" charset="0"/>
                <a:cs typeface="Arial" panose="020B0604020202020204" pitchFamily="34" charset="0"/>
              </a:rPr>
              <a:t>doi:10.1038/483531a</a:t>
            </a:r>
            <a:endParaRPr lang="en-US" sz="13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369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35046</TotalTime>
  <Words>1708</Words>
  <Application>Microsoft Office PowerPoint</Application>
  <PresentationFormat>On-screen Show (4:3)</PresentationFormat>
  <Paragraphs>245</Paragraphs>
  <Slides>47</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47</vt:i4>
      </vt:variant>
    </vt:vector>
  </HeadingPairs>
  <TitlesOfParts>
    <vt:vector size="55" baseType="lpstr">
      <vt:lpstr>Arial</vt:lpstr>
      <vt:lpstr>Arial</vt:lpstr>
      <vt:lpstr>Calibri</vt:lpstr>
      <vt:lpstr>inherit</vt:lpstr>
      <vt:lpstr>Roboto</vt:lpstr>
      <vt:lpstr>Verdana</vt:lpstr>
      <vt:lpstr>Office Theme</vt:lpstr>
      <vt:lpstr>1_Office Theme</vt:lpstr>
      <vt:lpstr>FAIR: An international social, legal and technological paradigm for data discovery and reuse  by humans and machines</vt:lpstr>
      <vt:lpstr>An increasing number of discoveries are made using other people’s data</vt:lpstr>
      <vt:lpstr>PowerPoint Presentation</vt:lpstr>
      <vt:lpstr>However, significant effort was needed to find the right datasets, make sense of them, and ultimately use them for a new purpose</vt:lpstr>
      <vt:lpstr>Poor quality (meta)data hampers research</vt:lpstr>
      <vt:lpstr>PowerPoint Presentation</vt:lpstr>
      <vt:lpstr>If we are ever to realize the full potential of content we create  then we must find ways to reduce the barrier to publish, find and reuse digital content  in a responsible manner</vt:lpstr>
      <vt:lpstr>Why does this matter?</vt:lpstr>
      <vt:lpstr>PowerPoint Presentation</vt:lpstr>
      <vt:lpstr>PowerPoint Presentation</vt:lpstr>
      <vt:lpstr>PowerPoint Presentation</vt:lpstr>
      <vt:lpstr>PowerPoint Presentation</vt:lpstr>
      <vt:lpstr>We must build a social, legal and technological infrastructure that facilitates the discovery and reuse of digital resources   for people and machines</vt:lpstr>
      <vt:lpstr>Why machines?</vt:lpstr>
      <vt:lpstr>Big Data  for Medicine</vt:lpstr>
      <vt:lpstr>Why machines?</vt:lpstr>
      <vt:lpstr>PowerPoint Presentation</vt:lpstr>
      <vt:lpstr>PowerPoint Presentation</vt:lpstr>
      <vt:lpstr>PowerPoint Presentation</vt:lpstr>
      <vt:lpstr>PowerPoint Presentation</vt:lpstr>
      <vt:lpstr>FAIR Principles - summarized</vt:lpstr>
      <vt:lpstr>PowerPoint Presentation</vt:lpstr>
      <vt:lpstr>FAIRness assessments  may affect which data people use</vt:lpstr>
      <vt:lpstr>Communities  must make clear their expectations</vt:lpstr>
      <vt:lpstr>PowerPoint Presentation</vt:lpstr>
      <vt:lpstr>Measuring FAIRness</vt:lpstr>
      <vt:lpstr>Qualities of a Good Metric</vt:lpstr>
      <vt:lpstr>PowerPoint Presentation</vt:lpstr>
      <vt:lpstr>PowerPoint Presentation</vt:lpstr>
      <vt:lpstr>PowerPoint Presentation</vt:lpstr>
      <vt:lpstr>Compliance to the standard can be automatically assessed</vt:lpstr>
      <vt:lpstr>A first assessment using the metrics</vt:lpstr>
      <vt:lpstr>PowerPoint Presentation</vt:lpstr>
      <vt:lpstr>PowerPoint Presentation</vt:lpstr>
      <vt:lpstr>Automated FAIRness assessments</vt:lpstr>
      <vt:lpstr>Automated assessments  are rather unforgiving, but also correct mistakes</vt:lpstr>
      <vt:lpstr>PowerPoint Presentation</vt:lpstr>
      <vt:lpstr>FAIRShake</vt:lpstr>
      <vt:lpstr>http://fairshake.cloud </vt:lpstr>
      <vt:lpstr>PowerPoint Presentation</vt:lpstr>
      <vt:lpstr>PowerPoint Presentation</vt:lpstr>
      <vt:lpstr>H2020 EG: Turning FAIR Data into Reality - Report and Action Plan Consultation</vt:lpstr>
      <vt:lpstr>PowerPoint Presentation</vt:lpstr>
      <vt:lpstr>PowerPoint Presentation</vt:lpstr>
      <vt:lpstr>Summary</vt:lpstr>
      <vt:lpstr>Acknowledgements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 Dumontier</dc:creator>
  <cp:lastModifiedBy>Michel Dumontier</cp:lastModifiedBy>
  <cp:revision>769</cp:revision>
  <dcterms:created xsi:type="dcterms:W3CDTF">2012-11-25T23:18:47Z</dcterms:created>
  <dcterms:modified xsi:type="dcterms:W3CDTF">2018-09-26T18:10:07Z</dcterms:modified>
</cp:coreProperties>
</file>